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11.xml.rels" ContentType="application/vnd.openxmlformats-package.relationships+xml"/>
  <Override PartName="/ppt/notesSlides/notesSlide11.xml" ContentType="application/vnd.openxmlformats-officedocument.presentationml.notesSlide+xml"/>
  <Override PartName="/ppt/_rels/presentation.xml.rels" ContentType="application/vnd.openxmlformats-package.relationships+xml"/>
  <Override PartName="/ppt/media/image22.png" ContentType="image/png"/>
  <Override PartName="/ppt/media/image24.jpeg" ContentType="image/jpeg"/>
  <Override PartName="/ppt/media/image21.jpeg" ContentType="image/jpeg"/>
  <Override PartName="/ppt/media/image20.jpeg" ContentType="image/jpeg"/>
  <Override PartName="/ppt/media/image19.png" ContentType="image/png"/>
  <Override PartName="/ppt/media/image18.jpeg" ContentType="image/jpeg"/>
  <Override PartName="/ppt/media/image17.jpeg" ContentType="image/jpeg"/>
  <Override PartName="/ppt/media/image16.jpeg" ContentType="image/jpeg"/>
  <Override PartName="/ppt/media/image15.jpeg" ContentType="image/jpeg"/>
  <Override PartName="/ppt/media/image14.jpeg" ContentType="image/jpeg"/>
  <Override PartName="/ppt/media/image8.jpeg" ContentType="image/jpeg"/>
  <Override PartName="/ppt/media/image29.jpeg" ContentType="image/jpeg"/>
  <Override PartName="/ppt/media/image10.jpeg" ContentType="image/jpeg"/>
  <Override PartName="/ppt/media/image1.jpeg" ContentType="image/jpeg"/>
  <Override PartName="/ppt/media/image35.jpeg" ContentType="image/jpeg"/>
  <Override PartName="/ppt/media/image13.jpeg" ContentType="image/jpeg"/>
  <Override PartName="/ppt/media/image40.jpeg" ContentType="image/jpeg"/>
  <Override PartName="/ppt/media/image9.jpeg" ContentType="image/jpeg"/>
  <Override PartName="/ppt/media/image11.jpeg" ContentType="image/jpeg"/>
  <Override PartName="/ppt/media/image30.jpeg" ContentType="image/jpeg"/>
  <Override PartName="/ppt/media/image3.jpeg" ContentType="image/jpeg"/>
  <Override PartName="/ppt/media/image31.png" ContentType="image/png"/>
  <Override PartName="/ppt/media/image32.jpeg" ContentType="image/jpeg"/>
  <Override PartName="/ppt/media/image5.jpeg" ContentType="image/jpeg"/>
  <Override PartName="/ppt/media/image26.jpeg" ContentType="image/jpeg"/>
  <Override PartName="/ppt/media/image33.jpeg" ContentType="image/jpeg"/>
  <Override PartName="/ppt/media/image6.jpeg" ContentType="image/jpeg"/>
  <Override PartName="/ppt/media/image27.jpeg" ContentType="image/jpeg"/>
  <Override PartName="/ppt/media/image37.png" ContentType="image/png"/>
  <Override PartName="/ppt/media/image39.png" ContentType="image/png"/>
  <Override PartName="/ppt/media/image34.png" ContentType="image/png"/>
  <Override PartName="/ppt/media/image12.jpeg" ContentType="image/jpeg"/>
  <Override PartName="/ppt/media/image28.png" ContentType="image/png"/>
  <Override PartName="/ppt/media/image38.jpeg" ContentType="image/jpeg"/>
  <Override PartName="/ppt/media/image7.jpeg" ContentType="image/jpeg"/>
  <Override PartName="/ppt/media/image4.jpeg" ContentType="image/jpeg"/>
  <Override PartName="/ppt/media/image25.png" ContentType="image/png"/>
  <Override PartName="/ppt/media/image36.jpeg" ContentType="image/jpeg"/>
  <Override PartName="/ppt/media/image2.jpeg" ContentType="image/jpeg"/>
  <Override PartName="/ppt/media/image23.jpeg" ContentType="image/jpeg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01C94F26-5EC8-4B9A-AEFA-34967DEEE98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73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A486D98-C67B-40B0-8229-338E97AC2F2A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10000" r="50000" b="9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2019600"/>
            <a:ext cx="12191400" cy="4105080"/>
          </a:xfrm>
          <a:prstGeom prst="rect">
            <a:avLst/>
          </a:prstGeom>
          <a:gradFill rotWithShape="0"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" name="Picture 6" descr=""/>
          <p:cNvPicPr/>
          <p:nvPr/>
        </p:nvPicPr>
        <p:blipFill>
          <a:blip r:embed="rId2"/>
          <a:srcRect l="0" t="1526" r="0" b="-1526"/>
          <a:stretch/>
        </p:blipFill>
        <p:spPr>
          <a:xfrm>
            <a:off x="0" y="6126480"/>
            <a:ext cx="12191400" cy="742320"/>
          </a:xfrm>
          <a:prstGeom prst="rect">
            <a:avLst/>
          </a:prstGeom>
          <a:ln>
            <a:noFill/>
          </a:ln>
        </p:spPr>
      </p:pic>
      <p:sp>
        <p:nvSpPr>
          <p:cNvPr id="2" name="Line 2"/>
          <p:cNvSpPr/>
          <p:nvPr/>
        </p:nvSpPr>
        <p:spPr>
          <a:xfrm>
            <a:off x="0" y="6128280"/>
            <a:ext cx="12191760" cy="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Line 3"/>
          <p:cNvSpPr/>
          <p:nvPr/>
        </p:nvSpPr>
        <p:spPr>
          <a:xfrm>
            <a:off x="2417760" y="3528360"/>
            <a:ext cx="8636760" cy="0"/>
          </a:xfrm>
          <a:prstGeom prst="line">
            <a:avLst/>
          </a:prstGeom>
          <a:ln w="316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2640" cy="1048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10000" r="50000" b="9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0" y="2019600"/>
            <a:ext cx="12191400" cy="4105080"/>
          </a:xfrm>
          <a:prstGeom prst="rect">
            <a:avLst/>
          </a:prstGeom>
          <a:gradFill rotWithShape="0"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3" name="Picture 6" descr=""/>
          <p:cNvPicPr/>
          <p:nvPr/>
        </p:nvPicPr>
        <p:blipFill>
          <a:blip r:embed="rId2"/>
          <a:srcRect l="0" t="1526" r="0" b="-1526"/>
          <a:stretch/>
        </p:blipFill>
        <p:spPr>
          <a:xfrm>
            <a:off x="0" y="6126480"/>
            <a:ext cx="12191400" cy="742320"/>
          </a:xfrm>
          <a:prstGeom prst="rect">
            <a:avLst/>
          </a:prstGeom>
          <a:ln>
            <a:noFill/>
          </a:ln>
        </p:spPr>
      </p:pic>
      <p:sp>
        <p:nvSpPr>
          <p:cNvPr id="44" name="Line 2"/>
          <p:cNvSpPr/>
          <p:nvPr/>
        </p:nvSpPr>
        <p:spPr>
          <a:xfrm>
            <a:off x="0" y="6128280"/>
            <a:ext cx="12191760" cy="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10000" r="50000" b="9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0" y="2019600"/>
            <a:ext cx="12191400" cy="4105080"/>
          </a:xfrm>
          <a:prstGeom prst="rect">
            <a:avLst/>
          </a:prstGeom>
          <a:gradFill rotWithShape="0"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4" name="Picture 6" descr=""/>
          <p:cNvPicPr/>
          <p:nvPr/>
        </p:nvPicPr>
        <p:blipFill>
          <a:blip r:embed="rId2"/>
          <a:srcRect l="0" t="1526" r="0" b="-1526"/>
          <a:stretch/>
        </p:blipFill>
        <p:spPr>
          <a:xfrm>
            <a:off x="0" y="6126480"/>
            <a:ext cx="12191400" cy="742320"/>
          </a:xfrm>
          <a:prstGeom prst="rect">
            <a:avLst/>
          </a:prstGeom>
          <a:ln>
            <a:noFill/>
          </a:ln>
        </p:spPr>
      </p:pic>
      <p:sp>
        <p:nvSpPr>
          <p:cNvPr id="85" name="Line 2"/>
          <p:cNvSpPr/>
          <p:nvPr/>
        </p:nvSpPr>
        <p:spPr>
          <a:xfrm>
            <a:off x="0" y="6128280"/>
            <a:ext cx="12191760" cy="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Line 3"/>
          <p:cNvSpPr/>
          <p:nvPr/>
        </p:nvSpPr>
        <p:spPr>
          <a:xfrm>
            <a:off x="1453680" y="1846800"/>
            <a:ext cx="9607680" cy="0"/>
          </a:xfrm>
          <a:prstGeom prst="line">
            <a:avLst/>
          </a:prstGeom>
          <a:ln w="316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10000" r="50000" b="9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0" y="2019600"/>
            <a:ext cx="12191400" cy="4105080"/>
          </a:xfrm>
          <a:prstGeom prst="rect">
            <a:avLst/>
          </a:prstGeom>
          <a:gradFill rotWithShape="0"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6" name="Picture 6" descr=""/>
          <p:cNvPicPr/>
          <p:nvPr/>
        </p:nvPicPr>
        <p:blipFill>
          <a:blip r:embed="rId2"/>
          <a:srcRect l="0" t="1526" r="0" b="-1526"/>
          <a:stretch/>
        </p:blipFill>
        <p:spPr>
          <a:xfrm>
            <a:off x="0" y="6126480"/>
            <a:ext cx="12191400" cy="742320"/>
          </a:xfrm>
          <a:prstGeom prst="rect">
            <a:avLst/>
          </a:prstGeom>
          <a:ln>
            <a:noFill/>
          </a:ln>
        </p:spPr>
      </p:pic>
      <p:sp>
        <p:nvSpPr>
          <p:cNvPr id="127" name="Line 2"/>
          <p:cNvSpPr/>
          <p:nvPr/>
        </p:nvSpPr>
        <p:spPr>
          <a:xfrm>
            <a:off x="0" y="6128280"/>
            <a:ext cx="12191760" cy="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Line 3"/>
          <p:cNvSpPr/>
          <p:nvPr/>
        </p:nvSpPr>
        <p:spPr>
          <a:xfrm>
            <a:off x="1453680" y="1846800"/>
            <a:ext cx="9607680" cy="0"/>
          </a:xfrm>
          <a:prstGeom prst="line">
            <a:avLst/>
          </a:prstGeom>
          <a:ln w="316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9" name="PlaceHolder 4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2640" cy="1048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body"/>
          </p:nvPr>
        </p:nvSpPr>
        <p:spPr>
          <a:xfrm>
            <a:off x="1451520" y="2015640"/>
            <a:ext cx="4685760" cy="3449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 type="body"/>
          </p:nvPr>
        </p:nvSpPr>
        <p:spPr>
          <a:xfrm>
            <a:off x="6372360" y="2015640"/>
            <a:ext cx="4685760" cy="3449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25.png"/><Relationship Id="rId3" Type="http://schemas.openxmlformats.org/officeDocument/2006/relationships/image" Target="../media/image26.jpeg"/><Relationship Id="rId4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image" Target="../media/image28.png"/><Relationship Id="rId3" Type="http://schemas.openxmlformats.org/officeDocument/2006/relationships/image" Target="../media/image29.jpeg"/><Relationship Id="rId4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image" Target="../media/image31.png"/><Relationship Id="rId3" Type="http://schemas.openxmlformats.org/officeDocument/2006/relationships/image" Target="../media/image32.jpeg"/><Relationship Id="rId4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image" Target="../media/image34.png"/><Relationship Id="rId3" Type="http://schemas.openxmlformats.org/officeDocument/2006/relationships/image" Target="../media/image35.jpeg"/><Relationship Id="rId4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image" Target="../media/image39.png"/><Relationship Id="rId3" Type="http://schemas.openxmlformats.org/officeDocument/2006/relationships/image" Target="../media/image40.jpeg"/><Relationship Id="rId4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jpeg"/><Relationship Id="rId3" Type="http://schemas.openxmlformats.org/officeDocument/2006/relationships/image" Target="../media/image8.jpeg"/><Relationship Id="rId4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jpeg"/><Relationship Id="rId3" Type="http://schemas.openxmlformats.org/officeDocument/2006/relationships/image" Target="../media/image11.jpeg"/><Relationship Id="rId4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image" Target="../media/image14.jpeg"/><Relationship Id="rId4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jpeg"/><Relationship Id="rId3" Type="http://schemas.openxmlformats.org/officeDocument/2006/relationships/image" Target="../media/image17.jpeg"/><Relationship Id="rId4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png"/><Relationship Id="rId3" Type="http://schemas.openxmlformats.org/officeDocument/2006/relationships/image" Target="../media/image20.jpeg"/><Relationship Id="rId4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png"/><Relationship Id="rId3" Type="http://schemas.openxmlformats.org/officeDocument/2006/relationships/image" Target="../media/image23.jpeg"/><Relationship Id="rId4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0" y="0"/>
            <a:ext cx="1219104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5" name="Picture 3" descr=""/>
          <p:cNvPicPr/>
          <p:nvPr/>
        </p:nvPicPr>
        <p:blipFill>
          <a:blip r:embed="rId1">
            <a:alphaModFix amt="50000"/>
          </a:blip>
          <a:srcRect l="0" t="5961" r="-2" b="9769"/>
          <a:stretch/>
        </p:blipFill>
        <p:spPr>
          <a:xfrm>
            <a:off x="0" y="0"/>
            <a:ext cx="12191040" cy="6857280"/>
          </a:xfrm>
          <a:prstGeom prst="rect">
            <a:avLst/>
          </a:prstGeom>
          <a:ln>
            <a:noFill/>
          </a:ln>
        </p:spPr>
      </p:pic>
      <p:sp>
        <p:nvSpPr>
          <p:cNvPr id="176" name="CustomShape 2"/>
          <p:cNvSpPr/>
          <p:nvPr/>
        </p:nvSpPr>
        <p:spPr>
          <a:xfrm>
            <a:off x="4976640" y="992160"/>
            <a:ext cx="6246720" cy="487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4800" spc="-1" strike="noStrike" cap="all">
                <a:solidFill>
                  <a:srgbClr val="ffffff"/>
                </a:solidFill>
                <a:latin typeface="Gill Sans MT"/>
              </a:rPr>
              <a:t>Online Food Ordering System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77" name="Line 3"/>
          <p:cNvSpPr/>
          <p:nvPr/>
        </p:nvSpPr>
        <p:spPr>
          <a:xfrm>
            <a:off x="4654080" y="1600200"/>
            <a:ext cx="0" cy="3657600"/>
          </a:xfrm>
          <a:prstGeom prst="line">
            <a:avLst/>
          </a:prstGeom>
          <a:ln w="31680">
            <a:solidFill>
              <a:schemeClr val="tx1">
                <a:alpha val="8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wipe dir="l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10000" r="50000" b="9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0" y="2019600"/>
            <a:ext cx="12191400" cy="4105080"/>
          </a:xfrm>
          <a:prstGeom prst="rect">
            <a:avLst/>
          </a:prstGeom>
          <a:gradFill rotWithShape="0"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8" name="Picture 77" descr=""/>
          <p:cNvPicPr/>
          <p:nvPr/>
        </p:nvPicPr>
        <p:blipFill>
          <a:blip r:embed="rId1"/>
          <a:srcRect l="0" t="1526" r="0" b="-1526"/>
          <a:stretch/>
        </p:blipFill>
        <p:spPr>
          <a:xfrm>
            <a:off x="0" y="6126480"/>
            <a:ext cx="12191400" cy="742320"/>
          </a:xfrm>
          <a:prstGeom prst="rect">
            <a:avLst/>
          </a:prstGeom>
          <a:ln>
            <a:noFill/>
          </a:ln>
        </p:spPr>
      </p:pic>
      <p:sp>
        <p:nvSpPr>
          <p:cNvPr id="279" name="Line 2"/>
          <p:cNvSpPr/>
          <p:nvPr/>
        </p:nvSpPr>
        <p:spPr>
          <a:xfrm>
            <a:off x="0" y="6128280"/>
            <a:ext cx="12191760" cy="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0" name="Line 3"/>
          <p:cNvSpPr/>
          <p:nvPr/>
        </p:nvSpPr>
        <p:spPr>
          <a:xfrm>
            <a:off x="2417760" y="3528360"/>
            <a:ext cx="8636760" cy="0"/>
          </a:xfrm>
          <a:prstGeom prst="line">
            <a:avLst/>
          </a:prstGeom>
          <a:ln w="316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" name="CustomShape 4"/>
          <p:cNvSpPr/>
          <p:nvPr/>
        </p:nvSpPr>
        <p:spPr>
          <a:xfrm>
            <a:off x="0" y="0"/>
            <a:ext cx="12191040" cy="6857280"/>
          </a:xfrm>
          <a:prstGeom prst="rect">
            <a:avLst/>
          </a:prstGeom>
          <a:gradFill rotWithShape="0">
            <a:gsLst>
              <a:gs pos="0">
                <a:srgbClr val="eceae7"/>
              </a:gs>
              <a:gs pos="100000">
                <a:srgbClr val="cac6c1"/>
              </a:gs>
            </a:gsLst>
            <a:path path="circle">
              <a:fillToRect l="50000" t="10000" r="50000" b="9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CustomShape 5"/>
          <p:cNvSpPr/>
          <p:nvPr/>
        </p:nvSpPr>
        <p:spPr>
          <a:xfrm>
            <a:off x="0" y="2019600"/>
            <a:ext cx="12191400" cy="4105080"/>
          </a:xfrm>
          <a:prstGeom prst="rect">
            <a:avLst/>
          </a:prstGeom>
          <a:gradFill rotWithShape="0"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6"/>
          <p:cNvSpPr/>
          <p:nvPr/>
        </p:nvSpPr>
        <p:spPr>
          <a:xfrm>
            <a:off x="659160" y="1474920"/>
            <a:ext cx="2823120" cy="186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0" anchor="b">
            <a:normAutofit/>
          </a:bodyPr>
          <a:p>
            <a:pPr>
              <a:lnSpc>
                <a:spcPct val="90000"/>
              </a:lnSpc>
            </a:pPr>
            <a:r>
              <a:rPr b="0" lang="en-US" sz="3300" spc="-1" strike="noStrike" cap="all">
                <a:solidFill>
                  <a:srgbClr val="000000"/>
                </a:solidFill>
                <a:latin typeface="Gill Sans MT"/>
              </a:rPr>
              <a:t>DFD Details of Cancel order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284" name="Line 7"/>
          <p:cNvSpPr/>
          <p:nvPr/>
        </p:nvSpPr>
        <p:spPr>
          <a:xfrm>
            <a:off x="659160" y="3528360"/>
            <a:ext cx="2823840" cy="0"/>
          </a:xfrm>
          <a:prstGeom prst="line">
            <a:avLst/>
          </a:prstGeom>
          <a:ln w="316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285" name="Group 8"/>
          <p:cNvGrpSpPr/>
          <p:nvPr/>
        </p:nvGrpSpPr>
        <p:grpSpPr>
          <a:xfrm>
            <a:off x="3979440" y="482040"/>
            <a:ext cx="7559280" cy="5148360"/>
            <a:chOff x="3979440" y="482040"/>
            <a:chExt cx="7559280" cy="5148360"/>
          </a:xfrm>
        </p:grpSpPr>
        <p:sp>
          <p:nvSpPr>
            <p:cNvPr id="286" name="CustomShape 9"/>
            <p:cNvSpPr/>
            <p:nvPr/>
          </p:nvSpPr>
          <p:spPr>
            <a:xfrm>
              <a:off x="3979440" y="482040"/>
              <a:ext cx="7559280" cy="5148360"/>
            </a:xfrm>
            <a:prstGeom prst="rect">
              <a:avLst/>
            </a:prstGeom>
            <a:gradFill rotWithShape="0"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/>
            </a:gradFill>
            <a:ln w="76320">
              <a:noFill/>
            </a:ln>
            <a:effectLst>
              <a:outerShdw algn="tl" blurRad="127000" dir="4740526" dist="228470" rotWithShape="0" sx="98000" sy="98000">
                <a:srgbClr val="000000">
                  <a:alpha val="34000"/>
                </a:srgbClr>
              </a:outerShdw>
            </a:effectLst>
            <a:scene3d>
              <a:camera prst="orthographicFront"/>
              <a:lightRig dir="t" rig="threePt"/>
            </a:scene3d>
            <a:sp3d>
              <a:bevelT prst="softRound" w="152400" h="508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87" name="CustomShape 10"/>
            <p:cNvSpPr/>
            <p:nvPr/>
          </p:nvSpPr>
          <p:spPr>
            <a:xfrm>
              <a:off x="4292280" y="812520"/>
              <a:ext cx="6927480" cy="4465800"/>
            </a:xfrm>
            <a:prstGeom prst="rect">
              <a:avLst/>
            </a:prstGeom>
            <a:gradFill rotWithShape="0"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/>
            </a:gradFill>
            <a:ln w="50760">
              <a:solidFill>
                <a:srgbClr val="191919"/>
              </a:solidFill>
            </a:ln>
            <a:effectLst>
              <a:innerShdw blurRad="63500" dir="14100000" dist="88900">
                <a:srgbClr val="000000">
                  <a:alpha val="30000"/>
                </a:srgbClr>
              </a:innerShdw>
            </a:effectLst>
            <a:scene3d>
              <a:camera prst="orthographicFront"/>
              <a:lightRig dir="t" rig="threeP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288" name="CustomShape 11"/>
          <p:cNvSpPr/>
          <p:nvPr/>
        </p:nvSpPr>
        <p:spPr>
          <a:xfrm>
            <a:off x="4455360" y="978120"/>
            <a:ext cx="6615000" cy="4134600"/>
          </a:xfrm>
          <a:prstGeom prst="rect">
            <a:avLst/>
          </a:prstGeom>
          <a:solidFill>
            <a:schemeClr val="bg1"/>
          </a:solidFill>
          <a:ln w="6480"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9" name="Picture 4" descr="Diagram&#10;&#10;Description automatically generated"/>
          <p:cNvPicPr/>
          <p:nvPr/>
        </p:nvPicPr>
        <p:blipFill>
          <a:blip r:embed="rId2"/>
          <a:stretch/>
        </p:blipFill>
        <p:spPr>
          <a:xfrm>
            <a:off x="4667400" y="1017720"/>
            <a:ext cx="6279480" cy="3964320"/>
          </a:xfrm>
          <a:prstGeom prst="rect">
            <a:avLst/>
          </a:prstGeom>
          <a:ln>
            <a:noFill/>
          </a:ln>
        </p:spPr>
      </p:pic>
      <p:pic>
        <p:nvPicPr>
          <p:cNvPr id="290" name="Picture 95" descr=""/>
          <p:cNvPicPr/>
          <p:nvPr/>
        </p:nvPicPr>
        <p:blipFill>
          <a:blip r:embed="rId3"/>
          <a:srcRect l="0" t="1526" r="0" b="-1526"/>
          <a:stretch/>
        </p:blipFill>
        <p:spPr>
          <a:xfrm>
            <a:off x="0" y="6126480"/>
            <a:ext cx="12191400" cy="742320"/>
          </a:xfrm>
          <a:prstGeom prst="rect">
            <a:avLst/>
          </a:prstGeom>
          <a:ln>
            <a:noFill/>
          </a:ln>
        </p:spPr>
      </p:pic>
      <p:sp>
        <p:nvSpPr>
          <p:cNvPr id="291" name="Line 12"/>
          <p:cNvSpPr/>
          <p:nvPr/>
        </p:nvSpPr>
        <p:spPr>
          <a:xfrm>
            <a:off x="0" y="6128280"/>
            <a:ext cx="12191760" cy="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wipe dir="l"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1447200" y="1217520"/>
            <a:ext cx="9604800" cy="105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</a:pPr>
            <a:r>
              <a:rPr b="0" lang="en-US" sz="3200" spc="-1" strike="noStrike" cap="all">
                <a:solidFill>
                  <a:srgbClr val="000000"/>
                </a:solidFill>
                <a:latin typeface="Gill Sans MT"/>
              </a:rPr>
              <a:t>Structured English for cancel order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1447200" y="2010960"/>
            <a:ext cx="4644360" cy="3447720"/>
          </a:xfrm>
          <a:prstGeom prst="rect">
            <a:avLst/>
          </a:pr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14000"/>
          </a:bodyPr>
          <a:p>
            <a:pPr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3500" spc="-1" strike="noStrike" u="sng">
                <a:solidFill>
                  <a:srgbClr val="000000"/>
                </a:solidFill>
                <a:uFillTx/>
                <a:latin typeface="Gill Sans MT"/>
              </a:rPr>
              <a:t>Structure of 5.1 calculate negative charge process </a:t>
            </a:r>
            <a:endParaRPr b="0" lang="en-US" sz="35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Gill Sans MT"/>
              </a:rPr>
              <a:t>Get </a:t>
            </a:r>
            <a:r>
              <a:rPr b="1" lang="en-US" sz="2800" spc="-1" strike="noStrike">
                <a:solidFill>
                  <a:srgbClr val="000000"/>
                </a:solidFill>
                <a:latin typeface="Gill Sans MT"/>
              </a:rPr>
              <a:t>order state</a:t>
            </a:r>
            <a:r>
              <a:rPr b="0" lang="en-US" sz="2800" spc="-1" strike="noStrike">
                <a:solidFill>
                  <a:srgbClr val="000000"/>
                </a:solidFill>
                <a:latin typeface="Gill Sans MT"/>
              </a:rPr>
              <a:t> , </a:t>
            </a:r>
            <a:r>
              <a:rPr b="1" lang="en-US" sz="2800" spc="-1" strike="noStrike">
                <a:solidFill>
                  <a:srgbClr val="000000"/>
                </a:solidFill>
                <a:latin typeface="Gill Sans MT"/>
              </a:rPr>
              <a:t>order total price</a:t>
            </a:r>
            <a:r>
              <a:rPr b="0" lang="en-US" sz="2800" spc="-1" strike="noStrike">
                <a:solidFill>
                  <a:srgbClr val="000000"/>
                </a:solidFill>
                <a:latin typeface="Gill Sans MT"/>
              </a:rPr>
              <a:t> and </a:t>
            </a:r>
            <a:r>
              <a:rPr b="1" lang="en-US" sz="2800" spc="-1" strike="noStrike">
                <a:solidFill>
                  <a:srgbClr val="000000"/>
                </a:solidFill>
                <a:latin typeface="Gill Sans MT"/>
              </a:rPr>
              <a:t>order delivery beginning</a:t>
            </a:r>
            <a:r>
              <a:rPr b="0" lang="en-US" sz="2800" spc="-1" strike="noStrike">
                <a:solidFill>
                  <a:srgbClr val="000000"/>
                </a:solidFill>
                <a:latin typeface="Gill Sans MT"/>
              </a:rPr>
              <a:t> from Order database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Gill Sans MT"/>
              </a:rPr>
              <a:t>Calculate the delivery time in seconds 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Gill Sans MT"/>
              </a:rPr>
              <a:t>If order state is cooking or packing, then </a:t>
            </a:r>
            <a:endParaRPr b="0" lang="en-US" sz="2800" spc="-1" strike="noStrike">
              <a:latin typeface="Arial"/>
            </a:endParaRPr>
          </a:p>
          <a:p>
            <a:pPr lvl="1" marL="685800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600" spc="-1" strike="noStrike">
                <a:solidFill>
                  <a:srgbClr val="000000"/>
                </a:solidFill>
                <a:latin typeface="Gill Sans MT"/>
              </a:rPr>
              <a:t>charge = 0</a:t>
            </a:r>
            <a:endParaRPr b="0" lang="en-US" sz="26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Gill Sans MT"/>
              </a:rPr>
              <a:t>Else 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Gill Sans MT"/>
              </a:rPr>
              <a:t>charge = (0.3 * order total price + 0.01 * delivery time in seconds) pound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Gill Sans MT"/>
              </a:rPr>
              <a:t>Endif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br/>
            <a:endParaRPr b="0" lang="en-US" sz="2800" spc="-1" strike="noStrike">
              <a:latin typeface="Arial"/>
            </a:endParaRPr>
          </a:p>
        </p:txBody>
      </p:sp>
      <p:sp>
        <p:nvSpPr>
          <p:cNvPr id="294" name="CustomShape 3"/>
          <p:cNvSpPr/>
          <p:nvPr/>
        </p:nvSpPr>
        <p:spPr>
          <a:xfrm>
            <a:off x="6252120" y="2010960"/>
            <a:ext cx="4644360" cy="149544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11000"/>
          </a:bodyPr>
          <a:p>
            <a:pPr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3300" spc="-1" strike="noStrike" u="sng">
                <a:solidFill>
                  <a:srgbClr val="000000"/>
                </a:solidFill>
                <a:uFillTx/>
                <a:latin typeface="Gill Sans MT"/>
              </a:rPr>
              <a:t>Structure of 5.2 validate cancelation process</a:t>
            </a:r>
            <a:endParaRPr b="0" lang="en-US" sz="33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Gill Sans MT"/>
              </a:rPr>
              <a:t>Alert customer with the negative charge 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Gill Sans MT"/>
              </a:rPr>
              <a:t>If customer rejected to cancel, then </a:t>
            </a:r>
            <a:endParaRPr b="0" lang="en-US" sz="2800" spc="-1" strike="noStrike">
              <a:latin typeface="Arial"/>
            </a:endParaRPr>
          </a:p>
          <a:p>
            <a:pPr lvl="1" marL="685800" indent="-2278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600" spc="-1" strike="noStrike">
                <a:solidFill>
                  <a:srgbClr val="000000"/>
                </a:solidFill>
                <a:latin typeface="Gill Sans MT"/>
              </a:rPr>
              <a:t>Finish the process</a:t>
            </a:r>
            <a:endParaRPr b="0" lang="en-US" sz="26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Gill Sans MT"/>
              </a:rPr>
              <a:t>Endif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5" name="CustomShape 4"/>
          <p:cNvSpPr/>
          <p:nvPr/>
        </p:nvSpPr>
        <p:spPr>
          <a:xfrm>
            <a:off x="6536160" y="3691440"/>
            <a:ext cx="3487680" cy="125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5"/>
          <p:cNvSpPr/>
          <p:nvPr/>
        </p:nvSpPr>
        <p:spPr>
          <a:xfrm>
            <a:off x="6252120" y="3711960"/>
            <a:ext cx="4644360" cy="14954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2000"/>
          </a:bodyPr>
          <a:p>
            <a:pPr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4300" spc="-1" strike="noStrike" u="sng">
                <a:solidFill>
                  <a:srgbClr val="000000"/>
                </a:solidFill>
                <a:uFillTx/>
                <a:latin typeface="Gill Sans MT"/>
                <a:ea typeface="DejaVu Sans"/>
              </a:rPr>
              <a:t>Structure of 5.3 finish cancelation </a:t>
            </a:r>
            <a:endParaRPr b="0" lang="en-US" sz="43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300" spc="-1" strike="noStrike">
                <a:solidFill>
                  <a:srgbClr val="000000"/>
                </a:solidFill>
                <a:latin typeface="Gill Sans MT"/>
                <a:ea typeface="DejaVu Sans"/>
              </a:rPr>
              <a:t>Change order state to canceled</a:t>
            </a:r>
            <a:endParaRPr b="0" lang="en-US" sz="43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300" spc="-1" strike="noStrike">
                <a:solidFill>
                  <a:srgbClr val="000000"/>
                </a:solidFill>
                <a:latin typeface="Gill Sans MT"/>
                <a:ea typeface="DejaVu Sans"/>
              </a:rPr>
              <a:t>Alert the chef and the delivery that the order has been canceled</a:t>
            </a:r>
            <a:endParaRPr b="0" lang="en-US" sz="43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300" spc="-1" strike="noStrike">
                <a:solidFill>
                  <a:srgbClr val="000000"/>
                </a:solidFill>
                <a:latin typeface="Gill Sans MT"/>
                <a:ea typeface="DejaVu Sans"/>
              </a:rPr>
              <a:t>If negative charge &gt; 0 then</a:t>
            </a:r>
            <a:endParaRPr b="0" lang="en-US" sz="43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300" spc="-1" strike="noStrike">
                <a:solidFill>
                  <a:srgbClr val="000000"/>
                </a:solidFill>
                <a:latin typeface="Gill Sans MT"/>
                <a:ea typeface="DejaVu Sans"/>
              </a:rPr>
              <a:t>	</a:t>
            </a:r>
            <a:r>
              <a:rPr b="0" lang="en-US" sz="4300" spc="-1" strike="noStrike">
                <a:solidFill>
                  <a:srgbClr val="000000"/>
                </a:solidFill>
                <a:latin typeface="Gill Sans MT"/>
                <a:ea typeface="DejaVu Sans"/>
              </a:rPr>
              <a:t>Add negative charge to the customer database</a:t>
            </a:r>
            <a:endParaRPr b="0" lang="en-US" sz="43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10000" r="50000" b="9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0" y="2019600"/>
            <a:ext cx="12191400" cy="4105080"/>
          </a:xfrm>
          <a:prstGeom prst="rect">
            <a:avLst/>
          </a:prstGeom>
          <a:gradFill rotWithShape="0"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8" name="Picture 131" descr=""/>
          <p:cNvPicPr/>
          <p:nvPr/>
        </p:nvPicPr>
        <p:blipFill>
          <a:blip r:embed="rId1"/>
          <a:srcRect l="0" t="1526" r="0" b="-1526"/>
          <a:stretch/>
        </p:blipFill>
        <p:spPr>
          <a:xfrm>
            <a:off x="0" y="6126480"/>
            <a:ext cx="12191400" cy="742320"/>
          </a:xfrm>
          <a:prstGeom prst="rect">
            <a:avLst/>
          </a:prstGeom>
          <a:ln>
            <a:noFill/>
          </a:ln>
        </p:spPr>
      </p:pic>
      <p:sp>
        <p:nvSpPr>
          <p:cNvPr id="299" name="Line 2"/>
          <p:cNvSpPr/>
          <p:nvPr/>
        </p:nvSpPr>
        <p:spPr>
          <a:xfrm>
            <a:off x="0" y="6128280"/>
            <a:ext cx="12191760" cy="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Line 3"/>
          <p:cNvSpPr/>
          <p:nvPr/>
        </p:nvSpPr>
        <p:spPr>
          <a:xfrm>
            <a:off x="2417760" y="3528360"/>
            <a:ext cx="8636760" cy="0"/>
          </a:xfrm>
          <a:prstGeom prst="line">
            <a:avLst/>
          </a:prstGeom>
          <a:ln w="316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1" name="CustomShape 4"/>
          <p:cNvSpPr/>
          <p:nvPr/>
        </p:nvSpPr>
        <p:spPr>
          <a:xfrm>
            <a:off x="0" y="0"/>
            <a:ext cx="12191040" cy="6857280"/>
          </a:xfrm>
          <a:prstGeom prst="rect">
            <a:avLst/>
          </a:prstGeom>
          <a:gradFill rotWithShape="0">
            <a:gsLst>
              <a:gs pos="0">
                <a:srgbClr val="eceae7"/>
              </a:gs>
              <a:gs pos="100000">
                <a:srgbClr val="cac6c1"/>
              </a:gs>
            </a:gsLst>
            <a:path path="circle">
              <a:fillToRect l="50000" t="10000" r="50000" b="9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CustomShape 5"/>
          <p:cNvSpPr/>
          <p:nvPr/>
        </p:nvSpPr>
        <p:spPr>
          <a:xfrm>
            <a:off x="0" y="2019600"/>
            <a:ext cx="12191400" cy="4105080"/>
          </a:xfrm>
          <a:prstGeom prst="rect">
            <a:avLst/>
          </a:prstGeom>
          <a:gradFill rotWithShape="0"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6"/>
          <p:cNvSpPr/>
          <p:nvPr/>
        </p:nvSpPr>
        <p:spPr>
          <a:xfrm>
            <a:off x="659160" y="1474920"/>
            <a:ext cx="2823120" cy="186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0" anchor="b">
            <a:normAutofit/>
          </a:bodyPr>
          <a:p>
            <a:pPr>
              <a:lnSpc>
                <a:spcPct val="90000"/>
              </a:lnSpc>
            </a:pPr>
            <a:r>
              <a:rPr b="0" lang="en-US" sz="3300" spc="-1" strike="noStrike" cap="all">
                <a:solidFill>
                  <a:srgbClr val="000000"/>
                </a:solidFill>
                <a:latin typeface="Gill Sans MT"/>
              </a:rPr>
              <a:t>DFD Details of add new meal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304" name="Line 7"/>
          <p:cNvSpPr/>
          <p:nvPr/>
        </p:nvSpPr>
        <p:spPr>
          <a:xfrm>
            <a:off x="659160" y="3528360"/>
            <a:ext cx="2823840" cy="0"/>
          </a:xfrm>
          <a:prstGeom prst="line">
            <a:avLst/>
          </a:prstGeom>
          <a:ln w="316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305" name="Group 8"/>
          <p:cNvGrpSpPr/>
          <p:nvPr/>
        </p:nvGrpSpPr>
        <p:grpSpPr>
          <a:xfrm>
            <a:off x="3979440" y="482040"/>
            <a:ext cx="7559280" cy="5148360"/>
            <a:chOff x="3979440" y="482040"/>
            <a:chExt cx="7559280" cy="5148360"/>
          </a:xfrm>
        </p:grpSpPr>
        <p:sp>
          <p:nvSpPr>
            <p:cNvPr id="306" name="CustomShape 9"/>
            <p:cNvSpPr/>
            <p:nvPr/>
          </p:nvSpPr>
          <p:spPr>
            <a:xfrm>
              <a:off x="3979440" y="482040"/>
              <a:ext cx="7559280" cy="5148360"/>
            </a:xfrm>
            <a:prstGeom prst="rect">
              <a:avLst/>
            </a:prstGeom>
            <a:gradFill rotWithShape="0"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/>
            </a:gradFill>
            <a:ln w="76320">
              <a:noFill/>
            </a:ln>
            <a:effectLst>
              <a:outerShdw algn="tl" blurRad="127000" dir="4740526" dist="228470" rotWithShape="0" sx="98000" sy="98000">
                <a:srgbClr val="000000">
                  <a:alpha val="34000"/>
                </a:srgbClr>
              </a:outerShdw>
            </a:effectLst>
            <a:scene3d>
              <a:camera prst="orthographicFront"/>
              <a:lightRig dir="t" rig="threePt"/>
            </a:scene3d>
            <a:sp3d>
              <a:bevelT prst="softRound" w="152400" h="508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07" name="CustomShape 10"/>
            <p:cNvSpPr/>
            <p:nvPr/>
          </p:nvSpPr>
          <p:spPr>
            <a:xfrm>
              <a:off x="4292280" y="812520"/>
              <a:ext cx="6927480" cy="4465800"/>
            </a:xfrm>
            <a:prstGeom prst="rect">
              <a:avLst/>
            </a:prstGeom>
            <a:gradFill rotWithShape="0"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/>
            </a:gradFill>
            <a:ln w="50760">
              <a:solidFill>
                <a:srgbClr val="191919"/>
              </a:solidFill>
            </a:ln>
            <a:effectLst>
              <a:innerShdw blurRad="63500" dir="14100000" dist="88900">
                <a:srgbClr val="000000">
                  <a:alpha val="30000"/>
                </a:srgbClr>
              </a:innerShdw>
            </a:effectLst>
            <a:scene3d>
              <a:camera prst="orthographicFront"/>
              <a:lightRig dir="t" rig="threeP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308" name="CustomShape 11"/>
          <p:cNvSpPr/>
          <p:nvPr/>
        </p:nvSpPr>
        <p:spPr>
          <a:xfrm>
            <a:off x="4455360" y="978120"/>
            <a:ext cx="6615000" cy="4134600"/>
          </a:xfrm>
          <a:prstGeom prst="rect">
            <a:avLst/>
          </a:prstGeom>
          <a:solidFill>
            <a:schemeClr val="bg1"/>
          </a:solidFill>
          <a:ln w="6480"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09" name="Picture 3" descr="Diagram&#10;&#10;Description automatically generated"/>
          <p:cNvPicPr/>
          <p:nvPr/>
        </p:nvPicPr>
        <p:blipFill>
          <a:blip r:embed="rId2"/>
          <a:stretch/>
        </p:blipFill>
        <p:spPr>
          <a:xfrm>
            <a:off x="4563360" y="1116360"/>
            <a:ext cx="6400080" cy="3801960"/>
          </a:xfrm>
          <a:prstGeom prst="rect">
            <a:avLst/>
          </a:prstGeom>
          <a:ln>
            <a:noFill/>
          </a:ln>
        </p:spPr>
      </p:pic>
      <p:pic>
        <p:nvPicPr>
          <p:cNvPr id="310" name="Picture 149" descr=""/>
          <p:cNvPicPr/>
          <p:nvPr/>
        </p:nvPicPr>
        <p:blipFill>
          <a:blip r:embed="rId3"/>
          <a:srcRect l="0" t="1526" r="0" b="-1526"/>
          <a:stretch/>
        </p:blipFill>
        <p:spPr>
          <a:xfrm>
            <a:off x="0" y="6126480"/>
            <a:ext cx="12191400" cy="742320"/>
          </a:xfrm>
          <a:prstGeom prst="rect">
            <a:avLst/>
          </a:prstGeom>
          <a:ln>
            <a:noFill/>
          </a:ln>
        </p:spPr>
      </p:pic>
      <p:sp>
        <p:nvSpPr>
          <p:cNvPr id="311" name="Line 12"/>
          <p:cNvSpPr/>
          <p:nvPr/>
        </p:nvSpPr>
        <p:spPr>
          <a:xfrm>
            <a:off x="0" y="6128280"/>
            <a:ext cx="12191760" cy="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wipe dir="l"/>
  </p:transition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10000" r="50000" b="9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0" y="2019600"/>
            <a:ext cx="12191400" cy="4105080"/>
          </a:xfrm>
          <a:prstGeom prst="rect">
            <a:avLst/>
          </a:prstGeom>
          <a:gradFill rotWithShape="0"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13" name="Picture 104" descr=""/>
          <p:cNvPicPr/>
          <p:nvPr/>
        </p:nvPicPr>
        <p:blipFill>
          <a:blip r:embed="rId1"/>
          <a:srcRect l="0" t="1526" r="0" b="-1526"/>
          <a:stretch/>
        </p:blipFill>
        <p:spPr>
          <a:xfrm>
            <a:off x="0" y="6126480"/>
            <a:ext cx="12191400" cy="742320"/>
          </a:xfrm>
          <a:prstGeom prst="rect">
            <a:avLst/>
          </a:prstGeom>
          <a:ln>
            <a:noFill/>
          </a:ln>
        </p:spPr>
      </p:pic>
      <p:sp>
        <p:nvSpPr>
          <p:cNvPr id="314" name="Line 2"/>
          <p:cNvSpPr/>
          <p:nvPr/>
        </p:nvSpPr>
        <p:spPr>
          <a:xfrm>
            <a:off x="0" y="6128280"/>
            <a:ext cx="12191760" cy="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Line 3"/>
          <p:cNvSpPr/>
          <p:nvPr/>
        </p:nvSpPr>
        <p:spPr>
          <a:xfrm>
            <a:off x="2417760" y="3528360"/>
            <a:ext cx="8636760" cy="0"/>
          </a:xfrm>
          <a:prstGeom prst="line">
            <a:avLst/>
          </a:prstGeom>
          <a:ln w="316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" name="CustomShape 4"/>
          <p:cNvSpPr/>
          <p:nvPr/>
        </p:nvSpPr>
        <p:spPr>
          <a:xfrm>
            <a:off x="0" y="0"/>
            <a:ext cx="12191040" cy="6857280"/>
          </a:xfrm>
          <a:prstGeom prst="rect">
            <a:avLst/>
          </a:prstGeom>
          <a:gradFill rotWithShape="0">
            <a:gsLst>
              <a:gs pos="0">
                <a:srgbClr val="eceae7"/>
              </a:gs>
              <a:gs pos="100000">
                <a:srgbClr val="cac6c1"/>
              </a:gs>
            </a:gsLst>
            <a:path path="circle">
              <a:fillToRect l="50000" t="10000" r="50000" b="9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CustomShape 5"/>
          <p:cNvSpPr/>
          <p:nvPr/>
        </p:nvSpPr>
        <p:spPr>
          <a:xfrm>
            <a:off x="0" y="2019600"/>
            <a:ext cx="12191400" cy="4105080"/>
          </a:xfrm>
          <a:prstGeom prst="rect">
            <a:avLst/>
          </a:prstGeom>
          <a:gradFill rotWithShape="0"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6"/>
          <p:cNvSpPr/>
          <p:nvPr/>
        </p:nvSpPr>
        <p:spPr>
          <a:xfrm>
            <a:off x="659160" y="1474920"/>
            <a:ext cx="3000600" cy="186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0" anchor="b">
            <a:normAutofit/>
          </a:bodyPr>
          <a:p>
            <a:pPr>
              <a:lnSpc>
                <a:spcPct val="90000"/>
              </a:lnSpc>
            </a:pPr>
            <a:r>
              <a:rPr b="0" lang="en-US" sz="3300" spc="-1" strike="noStrike" cap="all">
                <a:solidFill>
                  <a:srgbClr val="000000"/>
                </a:solidFill>
                <a:latin typeface="Gill Sans MT"/>
              </a:rPr>
              <a:t>DFD Details of Add meal feedback 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319" name="Line 7"/>
          <p:cNvSpPr/>
          <p:nvPr/>
        </p:nvSpPr>
        <p:spPr>
          <a:xfrm>
            <a:off x="659160" y="3528360"/>
            <a:ext cx="2823840" cy="0"/>
          </a:xfrm>
          <a:prstGeom prst="line">
            <a:avLst/>
          </a:prstGeom>
          <a:ln w="316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320" name="Group 8"/>
          <p:cNvGrpSpPr/>
          <p:nvPr/>
        </p:nvGrpSpPr>
        <p:grpSpPr>
          <a:xfrm>
            <a:off x="3979440" y="482040"/>
            <a:ext cx="7559280" cy="5148360"/>
            <a:chOff x="3979440" y="482040"/>
            <a:chExt cx="7559280" cy="5148360"/>
          </a:xfrm>
        </p:grpSpPr>
        <p:sp>
          <p:nvSpPr>
            <p:cNvPr id="321" name="CustomShape 9"/>
            <p:cNvSpPr/>
            <p:nvPr/>
          </p:nvSpPr>
          <p:spPr>
            <a:xfrm>
              <a:off x="3979440" y="482040"/>
              <a:ext cx="7559280" cy="5148360"/>
            </a:xfrm>
            <a:prstGeom prst="rect">
              <a:avLst/>
            </a:prstGeom>
            <a:gradFill rotWithShape="0"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/>
            </a:gradFill>
            <a:ln w="76320">
              <a:noFill/>
            </a:ln>
            <a:effectLst>
              <a:outerShdw algn="tl" blurRad="127000" dir="4740526" dist="228470" rotWithShape="0" sx="98000" sy="98000">
                <a:srgbClr val="000000">
                  <a:alpha val="34000"/>
                </a:srgbClr>
              </a:outerShdw>
            </a:effectLst>
            <a:scene3d>
              <a:camera prst="orthographicFront"/>
              <a:lightRig dir="t" rig="threePt"/>
            </a:scene3d>
            <a:sp3d>
              <a:bevelT prst="softRound" w="152400" h="508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22" name="CustomShape 10"/>
            <p:cNvSpPr/>
            <p:nvPr/>
          </p:nvSpPr>
          <p:spPr>
            <a:xfrm>
              <a:off x="4292280" y="812520"/>
              <a:ext cx="6927480" cy="4465800"/>
            </a:xfrm>
            <a:prstGeom prst="rect">
              <a:avLst/>
            </a:prstGeom>
            <a:gradFill rotWithShape="0"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/>
            </a:gradFill>
            <a:ln w="50760">
              <a:solidFill>
                <a:srgbClr val="191919"/>
              </a:solidFill>
            </a:ln>
            <a:effectLst>
              <a:innerShdw blurRad="63500" dir="14100000" dist="88900">
                <a:srgbClr val="000000">
                  <a:alpha val="30000"/>
                </a:srgbClr>
              </a:innerShdw>
            </a:effectLst>
            <a:scene3d>
              <a:camera prst="orthographicFront"/>
              <a:lightRig dir="t" rig="threeP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323" name="CustomShape 11"/>
          <p:cNvSpPr/>
          <p:nvPr/>
        </p:nvSpPr>
        <p:spPr>
          <a:xfrm>
            <a:off x="4455360" y="978120"/>
            <a:ext cx="6615000" cy="4134600"/>
          </a:xfrm>
          <a:prstGeom prst="rect">
            <a:avLst/>
          </a:prstGeom>
          <a:solidFill>
            <a:schemeClr val="bg1"/>
          </a:solidFill>
          <a:ln w="6480"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4" name="Picture 3" descr="Diagram&#10;&#10;Description automatically generated"/>
          <p:cNvPicPr/>
          <p:nvPr/>
        </p:nvPicPr>
        <p:blipFill>
          <a:blip r:embed="rId2"/>
          <a:stretch/>
        </p:blipFill>
        <p:spPr>
          <a:xfrm>
            <a:off x="4521240" y="1116360"/>
            <a:ext cx="6408720" cy="3865320"/>
          </a:xfrm>
          <a:prstGeom prst="rect">
            <a:avLst/>
          </a:prstGeom>
          <a:ln>
            <a:noFill/>
          </a:ln>
        </p:spPr>
      </p:pic>
      <p:pic>
        <p:nvPicPr>
          <p:cNvPr id="325" name="Picture 122" descr=""/>
          <p:cNvPicPr/>
          <p:nvPr/>
        </p:nvPicPr>
        <p:blipFill>
          <a:blip r:embed="rId3"/>
          <a:srcRect l="0" t="1526" r="0" b="-1526"/>
          <a:stretch/>
        </p:blipFill>
        <p:spPr>
          <a:xfrm>
            <a:off x="0" y="6126480"/>
            <a:ext cx="12191400" cy="742320"/>
          </a:xfrm>
          <a:prstGeom prst="rect">
            <a:avLst/>
          </a:prstGeom>
          <a:ln>
            <a:noFill/>
          </a:ln>
        </p:spPr>
      </p:pic>
      <p:sp>
        <p:nvSpPr>
          <p:cNvPr id="326" name="Line 12"/>
          <p:cNvSpPr/>
          <p:nvPr/>
        </p:nvSpPr>
        <p:spPr>
          <a:xfrm>
            <a:off x="0" y="6128280"/>
            <a:ext cx="12191760" cy="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wipe dir="l"/>
  </p:transition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10000" r="50000" b="9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0" y="2019600"/>
            <a:ext cx="12191400" cy="4105080"/>
          </a:xfrm>
          <a:prstGeom prst="rect">
            <a:avLst/>
          </a:prstGeom>
          <a:gradFill rotWithShape="0"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8" name="Picture 131" descr=""/>
          <p:cNvPicPr/>
          <p:nvPr/>
        </p:nvPicPr>
        <p:blipFill>
          <a:blip r:embed="rId1"/>
          <a:srcRect l="0" t="1526" r="0" b="-1526"/>
          <a:stretch/>
        </p:blipFill>
        <p:spPr>
          <a:xfrm>
            <a:off x="0" y="6126480"/>
            <a:ext cx="12191400" cy="742320"/>
          </a:xfrm>
          <a:prstGeom prst="rect">
            <a:avLst/>
          </a:prstGeom>
          <a:ln>
            <a:noFill/>
          </a:ln>
        </p:spPr>
      </p:pic>
      <p:sp>
        <p:nvSpPr>
          <p:cNvPr id="329" name="Line 2"/>
          <p:cNvSpPr/>
          <p:nvPr/>
        </p:nvSpPr>
        <p:spPr>
          <a:xfrm>
            <a:off x="0" y="6128280"/>
            <a:ext cx="12191760" cy="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0" name="Line 3"/>
          <p:cNvSpPr/>
          <p:nvPr/>
        </p:nvSpPr>
        <p:spPr>
          <a:xfrm>
            <a:off x="2417760" y="3528360"/>
            <a:ext cx="8636760" cy="0"/>
          </a:xfrm>
          <a:prstGeom prst="line">
            <a:avLst/>
          </a:prstGeom>
          <a:ln w="316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1" name="CustomShape 4"/>
          <p:cNvSpPr/>
          <p:nvPr/>
        </p:nvSpPr>
        <p:spPr>
          <a:xfrm>
            <a:off x="0" y="0"/>
            <a:ext cx="12191040" cy="6857280"/>
          </a:xfrm>
          <a:prstGeom prst="rect">
            <a:avLst/>
          </a:prstGeom>
          <a:gradFill rotWithShape="0">
            <a:gsLst>
              <a:gs pos="0">
                <a:srgbClr val="eceae7"/>
              </a:gs>
              <a:gs pos="100000">
                <a:srgbClr val="cac6c1"/>
              </a:gs>
            </a:gsLst>
            <a:path path="circle">
              <a:fillToRect l="50000" t="10000" r="50000" b="9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CustomShape 5"/>
          <p:cNvSpPr/>
          <p:nvPr/>
        </p:nvSpPr>
        <p:spPr>
          <a:xfrm>
            <a:off x="0" y="2019600"/>
            <a:ext cx="12191400" cy="4105080"/>
          </a:xfrm>
          <a:prstGeom prst="rect">
            <a:avLst/>
          </a:prstGeom>
          <a:gradFill rotWithShape="0"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CustomShape 6"/>
          <p:cNvSpPr/>
          <p:nvPr/>
        </p:nvSpPr>
        <p:spPr>
          <a:xfrm>
            <a:off x="659160" y="1474920"/>
            <a:ext cx="2823120" cy="186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0" anchor="b">
            <a:normAutofit/>
          </a:bodyPr>
          <a:p>
            <a:pPr>
              <a:lnSpc>
                <a:spcPct val="90000"/>
              </a:lnSpc>
            </a:pPr>
            <a:r>
              <a:rPr b="0" lang="en-US" sz="3300" spc="-1" strike="noStrike" cap="all">
                <a:solidFill>
                  <a:srgbClr val="000000"/>
                </a:solidFill>
                <a:latin typeface="Gill Sans MT"/>
              </a:rPr>
              <a:t>DFD Details of update meal 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334" name="Line 7"/>
          <p:cNvSpPr/>
          <p:nvPr/>
        </p:nvSpPr>
        <p:spPr>
          <a:xfrm>
            <a:off x="659160" y="3528360"/>
            <a:ext cx="2823840" cy="0"/>
          </a:xfrm>
          <a:prstGeom prst="line">
            <a:avLst/>
          </a:prstGeom>
          <a:ln w="316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335" name="Group 8"/>
          <p:cNvGrpSpPr/>
          <p:nvPr/>
        </p:nvGrpSpPr>
        <p:grpSpPr>
          <a:xfrm>
            <a:off x="3979440" y="482040"/>
            <a:ext cx="7559280" cy="5148360"/>
            <a:chOff x="3979440" y="482040"/>
            <a:chExt cx="7559280" cy="5148360"/>
          </a:xfrm>
        </p:grpSpPr>
        <p:sp>
          <p:nvSpPr>
            <p:cNvPr id="336" name="CustomShape 9"/>
            <p:cNvSpPr/>
            <p:nvPr/>
          </p:nvSpPr>
          <p:spPr>
            <a:xfrm>
              <a:off x="3979440" y="482040"/>
              <a:ext cx="7559280" cy="5148360"/>
            </a:xfrm>
            <a:prstGeom prst="rect">
              <a:avLst/>
            </a:prstGeom>
            <a:gradFill rotWithShape="0"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/>
            </a:gradFill>
            <a:ln w="76320">
              <a:noFill/>
            </a:ln>
            <a:effectLst>
              <a:outerShdw algn="tl" blurRad="127000" dir="4740526" dist="228470" rotWithShape="0" sx="98000" sy="98000">
                <a:srgbClr val="000000">
                  <a:alpha val="34000"/>
                </a:srgbClr>
              </a:outerShdw>
            </a:effectLst>
            <a:scene3d>
              <a:camera prst="orthographicFront"/>
              <a:lightRig dir="t" rig="threePt"/>
            </a:scene3d>
            <a:sp3d>
              <a:bevelT prst="softRound" w="152400" h="508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37" name="CustomShape 10"/>
            <p:cNvSpPr/>
            <p:nvPr/>
          </p:nvSpPr>
          <p:spPr>
            <a:xfrm>
              <a:off x="4292280" y="812520"/>
              <a:ext cx="6927480" cy="4465800"/>
            </a:xfrm>
            <a:prstGeom prst="rect">
              <a:avLst/>
            </a:prstGeom>
            <a:gradFill rotWithShape="0"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/>
            </a:gradFill>
            <a:ln w="50760">
              <a:solidFill>
                <a:srgbClr val="191919"/>
              </a:solidFill>
            </a:ln>
            <a:effectLst>
              <a:innerShdw blurRad="63500" dir="14100000" dist="88900">
                <a:srgbClr val="000000">
                  <a:alpha val="30000"/>
                </a:srgbClr>
              </a:innerShdw>
            </a:effectLst>
            <a:scene3d>
              <a:camera prst="orthographicFront"/>
              <a:lightRig dir="t" rig="threeP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338" name="CustomShape 11"/>
          <p:cNvSpPr/>
          <p:nvPr/>
        </p:nvSpPr>
        <p:spPr>
          <a:xfrm>
            <a:off x="4455360" y="978120"/>
            <a:ext cx="6615000" cy="4134600"/>
          </a:xfrm>
          <a:prstGeom prst="rect">
            <a:avLst/>
          </a:prstGeom>
          <a:solidFill>
            <a:schemeClr val="bg1"/>
          </a:solidFill>
          <a:ln w="6480"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9" name="Picture 4" descr="Diagram&#10;&#10;Description automatically generated"/>
          <p:cNvPicPr/>
          <p:nvPr/>
        </p:nvPicPr>
        <p:blipFill>
          <a:blip r:embed="rId2"/>
          <a:stretch/>
        </p:blipFill>
        <p:spPr>
          <a:xfrm>
            <a:off x="4597560" y="1109160"/>
            <a:ext cx="6374520" cy="3851640"/>
          </a:xfrm>
          <a:prstGeom prst="rect">
            <a:avLst/>
          </a:prstGeom>
          <a:ln>
            <a:noFill/>
          </a:ln>
        </p:spPr>
      </p:pic>
      <p:pic>
        <p:nvPicPr>
          <p:cNvPr id="340" name="Picture 149" descr=""/>
          <p:cNvPicPr/>
          <p:nvPr/>
        </p:nvPicPr>
        <p:blipFill>
          <a:blip r:embed="rId3"/>
          <a:srcRect l="0" t="1526" r="0" b="-1526"/>
          <a:stretch/>
        </p:blipFill>
        <p:spPr>
          <a:xfrm>
            <a:off x="0" y="6126480"/>
            <a:ext cx="12191400" cy="742320"/>
          </a:xfrm>
          <a:prstGeom prst="rect">
            <a:avLst/>
          </a:prstGeom>
          <a:ln>
            <a:noFill/>
          </a:ln>
        </p:spPr>
      </p:pic>
      <p:sp>
        <p:nvSpPr>
          <p:cNvPr id="341" name="Line 12"/>
          <p:cNvSpPr/>
          <p:nvPr/>
        </p:nvSpPr>
        <p:spPr>
          <a:xfrm>
            <a:off x="0" y="6128280"/>
            <a:ext cx="12191760" cy="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wipe dir="l"/>
  </p:transition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1449360" y="804960"/>
            <a:ext cx="10166400" cy="105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</a:pPr>
            <a:r>
              <a:rPr b="0" lang="en-US" sz="3200" spc="-1" strike="noStrike" cap="all">
                <a:solidFill>
                  <a:srgbClr val="000000"/>
                </a:solidFill>
                <a:latin typeface="Gill Sans MT"/>
              </a:rPr>
              <a:t>Structured English for update meal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43" name="CustomShape 2"/>
          <p:cNvSpPr/>
          <p:nvPr/>
        </p:nvSpPr>
        <p:spPr>
          <a:xfrm>
            <a:off x="1447200" y="2010960"/>
            <a:ext cx="9812520" cy="344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Display menu</a:t>
            </a:r>
            <a:endParaRPr b="0" lang="en-US" sz="20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Choose a meal to update its description </a:t>
            </a:r>
            <a:endParaRPr b="0" lang="en-US" sz="20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Update the information of the  chosen meal </a:t>
            </a:r>
            <a:endParaRPr b="0" lang="en-US" sz="20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Produce confirmation with changed data for admin to confirm valid data.</a:t>
            </a:r>
            <a:endParaRPr b="0" lang="en-US" sz="20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Apply Changes to store in data base.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en-US" sz="20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</a:pPr>
            <a:r>
              <a:rPr b="0" lang="en-US" sz="3200" spc="-1" strike="noStrike" cap="all">
                <a:solidFill>
                  <a:srgbClr val="000000"/>
                </a:solidFill>
                <a:latin typeface="Gill Sans MT"/>
              </a:rPr>
              <a:t>Structured English for add meal feedback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45" name="CustomShape 2"/>
          <p:cNvSpPr/>
          <p:nvPr/>
        </p:nvSpPr>
        <p:spPr>
          <a:xfrm>
            <a:off x="1451520" y="2015640"/>
            <a:ext cx="9602640" cy="34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Look for Meals ordered by the customer and was delivered to him.</a:t>
            </a:r>
            <a:endParaRPr b="0" lang="en-US" sz="20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Display the Meals to customer so the customer can choose from them.</a:t>
            </a:r>
            <a:endParaRPr b="0" lang="en-US" sz="20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Accept the customer feedback related to the chosen meal</a:t>
            </a:r>
            <a:endParaRPr b="0" lang="en-US" sz="20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 </a:t>
            </a: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Produce confirmation with the feedback done by the customer.</a:t>
            </a:r>
            <a:endParaRPr b="0" lang="en-US" sz="20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 </a:t>
            </a: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Add feedback to meal information in data base.</a:t>
            </a:r>
            <a:endParaRPr b="0" lang="en-US" sz="20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return feedback to the admin to review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en-US" sz="20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</a:pPr>
            <a:r>
              <a:rPr b="0" lang="en-US" sz="3200" spc="-1" strike="noStrike" cap="all">
                <a:solidFill>
                  <a:srgbClr val="000000"/>
                </a:solidFill>
                <a:latin typeface="Gill Sans MT"/>
              </a:rPr>
              <a:t>Structed English for create new account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47" name="CustomShape 2"/>
          <p:cNvSpPr/>
          <p:nvPr/>
        </p:nvSpPr>
        <p:spPr>
          <a:xfrm>
            <a:off x="1451520" y="2015640"/>
            <a:ext cx="9602640" cy="34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Create an empty Customer record in the database</a:t>
            </a:r>
            <a:endParaRPr b="0" lang="en-US" sz="20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Ask Customer for Customer Information (name, phone number, email)</a:t>
            </a:r>
            <a:endParaRPr b="0" lang="en-US" sz="20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Ask Customer for Customer Address</a:t>
            </a:r>
            <a:endParaRPr b="0" lang="en-US" sz="20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Ask Customer for Customer Payment method </a:t>
            </a:r>
            <a:endParaRPr b="0" lang="en-US" sz="20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Update empty Customer record with Customer details</a:t>
            </a:r>
            <a:endParaRPr b="0" lang="en-US" sz="20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</a:pPr>
            <a:r>
              <a:rPr b="0" lang="en-US" sz="3200" spc="-1" strike="noStrike" cap="all">
                <a:solidFill>
                  <a:srgbClr val="000000"/>
                </a:solidFill>
                <a:latin typeface="Gill Sans MT"/>
              </a:rPr>
              <a:t>Structed English for  Add new meal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49" name="CustomShape 2"/>
          <p:cNvSpPr/>
          <p:nvPr/>
        </p:nvSpPr>
        <p:spPr>
          <a:xfrm>
            <a:off x="1451520" y="2015640"/>
            <a:ext cx="9602640" cy="34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Create an empty Meal record in the database</a:t>
            </a:r>
            <a:endParaRPr b="0" lang="en-US" sz="20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Ask Administrator for Meal name</a:t>
            </a:r>
            <a:endParaRPr b="0" lang="en-US" sz="20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Ask Administrator for Meal description and ingredients</a:t>
            </a:r>
            <a:endParaRPr b="0" lang="en-US" sz="20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Ask Administrator for Meal picture</a:t>
            </a:r>
            <a:endParaRPr b="0" lang="en-US" sz="20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Update empty Meal record with Meal details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en-US" sz="20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10000" r="50000" b="9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0" y="2019600"/>
            <a:ext cx="12191400" cy="4105080"/>
          </a:xfrm>
          <a:prstGeom prst="rect">
            <a:avLst/>
          </a:prstGeom>
          <a:gradFill rotWithShape="0"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51" name="Picture 121" descr=""/>
          <p:cNvPicPr/>
          <p:nvPr/>
        </p:nvPicPr>
        <p:blipFill>
          <a:blip r:embed="rId1"/>
          <a:srcRect l="0" t="1526" r="0" b="-1526"/>
          <a:stretch/>
        </p:blipFill>
        <p:spPr>
          <a:xfrm>
            <a:off x="0" y="6126480"/>
            <a:ext cx="12191400" cy="742320"/>
          </a:xfrm>
          <a:prstGeom prst="rect">
            <a:avLst/>
          </a:prstGeom>
          <a:ln>
            <a:noFill/>
          </a:ln>
        </p:spPr>
      </p:pic>
      <p:sp>
        <p:nvSpPr>
          <p:cNvPr id="352" name="Line 2"/>
          <p:cNvSpPr/>
          <p:nvPr/>
        </p:nvSpPr>
        <p:spPr>
          <a:xfrm>
            <a:off x="0" y="6128280"/>
            <a:ext cx="12191760" cy="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Line 3"/>
          <p:cNvSpPr/>
          <p:nvPr/>
        </p:nvSpPr>
        <p:spPr>
          <a:xfrm>
            <a:off x="1453680" y="1846800"/>
            <a:ext cx="9607680" cy="0"/>
          </a:xfrm>
          <a:prstGeom prst="line">
            <a:avLst/>
          </a:prstGeom>
          <a:ln w="316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" name="CustomShape 4"/>
          <p:cNvSpPr/>
          <p:nvPr/>
        </p:nvSpPr>
        <p:spPr>
          <a:xfrm>
            <a:off x="1451520" y="804600"/>
            <a:ext cx="9602640" cy="104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2700" spc="-1" strike="noStrike" cap="all">
                <a:solidFill>
                  <a:srgbClr val="000000"/>
                </a:solidFill>
                <a:latin typeface="Gill Sans MT"/>
              </a:rPr>
              <a:t>DFD Details of Create  monthly Summary reports</a:t>
            </a:r>
            <a:br/>
            <a:endParaRPr b="0" lang="en-US" sz="2700" spc="-1" strike="noStrike">
              <a:latin typeface="Arial"/>
            </a:endParaRPr>
          </a:p>
        </p:txBody>
      </p:sp>
      <p:pic>
        <p:nvPicPr>
          <p:cNvPr id="355" name="Picture 3" descr="Diagram&#10;&#10;Description automatically generated"/>
          <p:cNvPicPr/>
          <p:nvPr/>
        </p:nvPicPr>
        <p:blipFill>
          <a:blip r:embed="rId2"/>
          <a:stretch/>
        </p:blipFill>
        <p:spPr>
          <a:xfrm>
            <a:off x="1330200" y="2896200"/>
            <a:ext cx="9723600" cy="1384920"/>
          </a:xfrm>
          <a:prstGeom prst="rect">
            <a:avLst/>
          </a:prstGeom>
          <a:ln>
            <a:noFill/>
          </a:ln>
        </p:spPr>
      </p:pic>
    </p:spTree>
  </p:cSld>
  <p:transition spd="slow">
    <p:wipe dir="l"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10000" r="50000" b="9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gradFill rotWithShape="0">
            <a:gsLst>
              <a:gs pos="0">
                <a:srgbClr val="eceae7"/>
              </a:gs>
              <a:gs pos="100000">
                <a:srgbClr val="cac6c1"/>
              </a:gs>
            </a:gsLst>
            <a:path path="circle">
              <a:fillToRect l="50000" t="10000" r="50000" b="9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2"/>
          <p:cNvSpPr/>
          <p:nvPr/>
        </p:nvSpPr>
        <p:spPr>
          <a:xfrm>
            <a:off x="477000" y="480240"/>
            <a:ext cx="11237400" cy="5897160"/>
          </a:xfrm>
          <a:prstGeom prst="rect">
            <a:avLst/>
          </a:prstGeom>
          <a:solidFill>
            <a:schemeClr val="bg1"/>
          </a:solidFill>
          <a:ln w="2232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80" name="Table 3"/>
          <p:cNvGraphicFramePr/>
          <p:nvPr/>
        </p:nvGraphicFramePr>
        <p:xfrm>
          <a:off x="753480" y="1345320"/>
          <a:ext cx="10684080" cy="5649480"/>
        </p:xfrm>
        <a:graphic>
          <a:graphicData uri="http://schemas.openxmlformats.org/drawingml/2006/table">
            <a:tbl>
              <a:tblPr/>
              <a:tblGrid>
                <a:gridCol w="2896920"/>
                <a:gridCol w="1940040"/>
                <a:gridCol w="1147320"/>
                <a:gridCol w="1463040"/>
                <a:gridCol w="1755000"/>
                <a:gridCol w="1482120"/>
              </a:tblGrid>
              <a:tr h="538200">
                <a:tc>
                  <a:txBody>
                    <a:bodyPr lIns="43560" rIns="4356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1" lang="en-US" sz="1700" spc="-1" strike="noStrike">
                          <a:solidFill>
                            <a:srgbClr val="ffffff"/>
                          </a:solidFill>
                          <a:latin typeface="Gill Sans MT"/>
                        </a:rPr>
                        <a:t>Event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43560" marR="43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71e42"/>
                    </a:solidFill>
                  </a:tcPr>
                </a:tc>
                <a:tc>
                  <a:txBody>
                    <a:bodyPr lIns="43560" rIns="4356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1" lang="en-US" sz="1700" spc="-1" strike="noStrike">
                          <a:solidFill>
                            <a:srgbClr val="ffffff"/>
                          </a:solidFill>
                          <a:latin typeface="Gill Sans MT"/>
                        </a:rPr>
                        <a:t>Trigger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43560" marR="43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71e42"/>
                    </a:solidFill>
                  </a:tcPr>
                </a:tc>
                <a:tc>
                  <a:txBody>
                    <a:bodyPr lIns="43560" rIns="4356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1" lang="en-US" sz="1700" spc="-1" strike="noStrike">
                          <a:solidFill>
                            <a:srgbClr val="ffffff"/>
                          </a:solidFill>
                          <a:latin typeface="Gill Sans MT"/>
                        </a:rPr>
                        <a:t>Source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43560" marR="43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71e42"/>
                    </a:solidFill>
                  </a:tcPr>
                </a:tc>
                <a:tc>
                  <a:txBody>
                    <a:bodyPr lIns="43560" rIns="4356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1" lang="en-US" sz="1700" spc="-1" strike="noStrike">
                          <a:solidFill>
                            <a:srgbClr val="ffffff"/>
                          </a:solidFill>
                          <a:latin typeface="Gill Sans MT"/>
                        </a:rPr>
                        <a:t>Use case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43560" marR="43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71e42"/>
                    </a:solidFill>
                  </a:tcPr>
                </a:tc>
                <a:tc>
                  <a:txBody>
                    <a:bodyPr lIns="43560" rIns="4356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1" lang="en-US" sz="1700" spc="-1" strike="noStrike">
                          <a:solidFill>
                            <a:srgbClr val="ffffff"/>
                          </a:solidFill>
                          <a:latin typeface="Gill Sans MT"/>
                        </a:rPr>
                        <a:t>Response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43560" marR="43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71e42"/>
                    </a:solidFill>
                  </a:tcPr>
                </a:tc>
                <a:tc>
                  <a:txBody>
                    <a:bodyPr lIns="43560" rIns="4356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1" lang="en-US" sz="1700" spc="-1" strike="noStrike">
                          <a:solidFill>
                            <a:srgbClr val="ffffff"/>
                          </a:solidFill>
                          <a:latin typeface="Gill Sans MT"/>
                        </a:rPr>
                        <a:t>Destination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43560" marR="43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71e42"/>
                    </a:solidFill>
                  </a:tcPr>
                </a:tc>
              </a:tr>
              <a:tr h="538200">
                <a:tc>
                  <a:txBody>
                    <a:bodyPr lIns="43560" rIns="4356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1" lang="en-US" sz="1700" spc="-1" strike="noStrike">
                          <a:solidFill>
                            <a:srgbClr val="ffffff"/>
                          </a:solidFill>
                          <a:latin typeface="Gill Sans MT"/>
                        </a:rPr>
                        <a:t>Customer creates account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43560" marR="43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71e42"/>
                    </a:solidFill>
                  </a:tcPr>
                </a:tc>
                <a:tc>
                  <a:txBody>
                    <a:bodyPr lIns="43560" rIns="4356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Customer details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43560" marR="43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5ccce"/>
                    </a:solidFill>
                  </a:tcPr>
                </a:tc>
                <a:tc>
                  <a:txBody>
                    <a:bodyPr lIns="43560" rIns="4356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Customer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43560" marR="43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5ccce"/>
                    </a:solidFill>
                  </a:tcPr>
                </a:tc>
                <a:tc>
                  <a:txBody>
                    <a:bodyPr lIns="43560" rIns="4356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Create new account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43560" marR="43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5ccce"/>
                    </a:solidFill>
                  </a:tcPr>
                </a:tc>
                <a:tc>
                  <a:txBody>
                    <a:bodyPr lIns="43560" rIns="4356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Account ID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43560" marR="43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5ccce"/>
                    </a:solidFill>
                  </a:tcPr>
                </a:tc>
                <a:tc>
                  <a:txBody>
                    <a:bodyPr lIns="43560" rIns="4356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Customer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43560" marR="43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5ccce"/>
                    </a:solidFill>
                  </a:tcPr>
                </a:tc>
              </a:tr>
              <a:tr h="807120">
                <a:tc>
                  <a:txBody>
                    <a:bodyPr lIns="43560" rIns="4356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1" lang="en-US" sz="1700" spc="-1" strike="noStrike">
                          <a:solidFill>
                            <a:srgbClr val="ffffff"/>
                          </a:solidFill>
                          <a:latin typeface="Gill Sans MT"/>
                        </a:rPr>
                        <a:t>Customer creates new order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43560" marR="43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71e42"/>
                    </a:solidFill>
                  </a:tcPr>
                </a:tc>
                <a:tc>
                  <a:txBody>
                    <a:bodyPr lIns="43560" rIns="4356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Customer account credentials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43560" marR="43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e7e8"/>
                    </a:solidFill>
                  </a:tcPr>
                </a:tc>
                <a:tc>
                  <a:txBody>
                    <a:bodyPr lIns="43560" rIns="4356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Customer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43560" marR="43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e7e8"/>
                    </a:solidFill>
                  </a:tcPr>
                </a:tc>
                <a:tc>
                  <a:txBody>
                    <a:bodyPr lIns="43560" rIns="4356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Create new order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43560" marR="43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e7e8"/>
                    </a:solidFill>
                  </a:tcPr>
                </a:tc>
                <a:tc>
                  <a:txBody>
                    <a:bodyPr lIns="43560" rIns="4356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Order summary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43560" marR="43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e7e8"/>
                    </a:solidFill>
                  </a:tcPr>
                </a:tc>
                <a:tc>
                  <a:txBody>
                    <a:bodyPr lIns="43560" rIns="4356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Customer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43560" marR="43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e7e8"/>
                    </a:solidFill>
                  </a:tcPr>
                </a:tc>
              </a:tr>
              <a:tr h="538200">
                <a:tc>
                  <a:txBody>
                    <a:bodyPr lIns="43560" rIns="4356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1" lang="en-US" sz="1700" spc="-1" strike="noStrike">
                          <a:solidFill>
                            <a:srgbClr val="ffffff"/>
                          </a:solidFill>
                          <a:latin typeface="Gill Sans MT"/>
                        </a:rPr>
                        <a:t>Customer updates order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43560" marR="43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71e42"/>
                    </a:solidFill>
                  </a:tcPr>
                </a:tc>
                <a:tc>
                  <a:txBody>
                    <a:bodyPr lIns="43560" rIns="4356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- Order ID</a:t>
                      </a:r>
                      <a:endParaRPr b="0" lang="en-US" sz="17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- Order state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43560" marR="43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5ccce"/>
                    </a:solidFill>
                  </a:tcPr>
                </a:tc>
                <a:tc>
                  <a:txBody>
                    <a:bodyPr lIns="43560" rIns="4356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Customer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43560" marR="43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5ccce"/>
                    </a:solidFill>
                  </a:tcPr>
                </a:tc>
                <a:tc>
                  <a:txBody>
                    <a:bodyPr lIns="43560" rIns="4356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Update order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43560" marR="43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5ccce"/>
                    </a:solidFill>
                  </a:tcPr>
                </a:tc>
                <a:tc>
                  <a:txBody>
                    <a:bodyPr lIns="43560" rIns="4356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New order summary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43560" marR="43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5ccce"/>
                    </a:solidFill>
                  </a:tcPr>
                </a:tc>
                <a:tc>
                  <a:txBody>
                    <a:bodyPr lIns="43560" rIns="4356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Customer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43560" marR="43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5ccce"/>
                    </a:solidFill>
                  </a:tcPr>
                </a:tc>
              </a:tr>
              <a:tr h="1344960">
                <a:tc>
                  <a:txBody>
                    <a:bodyPr lIns="43560" rIns="4356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1" lang="en-US" sz="1700" spc="-1" strike="noStrike">
                          <a:solidFill>
                            <a:srgbClr val="ffffff"/>
                          </a:solidFill>
                          <a:latin typeface="Gill Sans MT"/>
                        </a:rPr>
                        <a:t>Customer cancels order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43560" marR="43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71e42"/>
                    </a:solidFill>
                  </a:tcPr>
                </a:tc>
                <a:tc>
                  <a:txBody>
                    <a:bodyPr lIns="43560" rIns="4356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- Order state</a:t>
                      </a:r>
                      <a:endParaRPr b="0" lang="en-US" sz="17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- Order ID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43560" marR="43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e7e8"/>
                    </a:solidFill>
                  </a:tcPr>
                </a:tc>
                <a:tc>
                  <a:txBody>
                    <a:bodyPr lIns="43560" rIns="4356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Customer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43560" marR="43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e7e8"/>
                    </a:solidFill>
                  </a:tcPr>
                </a:tc>
                <a:tc>
                  <a:txBody>
                    <a:bodyPr lIns="43560" rIns="4356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Cancel order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43560" marR="43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e7e8"/>
                    </a:solidFill>
                  </a:tcPr>
                </a:tc>
                <a:tc>
                  <a:txBody>
                    <a:bodyPr lIns="43560" rIns="4356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Canceling confirmation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43560" marR="43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e7e8"/>
                    </a:solidFill>
                  </a:tcPr>
                </a:tc>
                <a:tc>
                  <a:txBody>
                    <a:bodyPr lIns="43560" rIns="4356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- Customer</a:t>
                      </a:r>
                      <a:endParaRPr b="0" lang="en-US" sz="17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- Delivery worker</a:t>
                      </a:r>
                      <a:endParaRPr b="0" lang="en-US" sz="17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- Chief</a:t>
                      </a:r>
                      <a:endParaRPr b="0" lang="en-US" sz="17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 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43560" marR="43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e7e8"/>
                    </a:solidFill>
                  </a:tcPr>
                </a:tc>
              </a:tr>
              <a:tr h="538200">
                <a:tc>
                  <a:txBody>
                    <a:bodyPr lIns="43560" rIns="4356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1" lang="en-US" sz="1700" spc="-1" strike="noStrike">
                          <a:solidFill>
                            <a:srgbClr val="ffffff"/>
                          </a:solidFill>
                          <a:latin typeface="Gill Sans MT"/>
                        </a:rPr>
                        <a:t>Customer searches for a meal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43560" marR="43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71e42"/>
                    </a:solidFill>
                  </a:tcPr>
                </a:tc>
                <a:tc>
                  <a:txBody>
                    <a:bodyPr lIns="43560" rIns="4356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Meal name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43560" marR="43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5ccce"/>
                    </a:solidFill>
                  </a:tcPr>
                </a:tc>
                <a:tc>
                  <a:txBody>
                    <a:bodyPr lIns="43560" rIns="4356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Customer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43560" marR="43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5ccce"/>
                    </a:solidFill>
                  </a:tcPr>
                </a:tc>
                <a:tc>
                  <a:txBody>
                    <a:bodyPr lIns="43560" rIns="4356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Look up for a meal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43560" marR="43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5ccce"/>
                    </a:solidFill>
                  </a:tcPr>
                </a:tc>
                <a:tc>
                  <a:txBody>
                    <a:bodyPr lIns="43560" rIns="4356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Meal details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43560" marR="43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5ccce"/>
                    </a:solidFill>
                  </a:tcPr>
                </a:tc>
                <a:tc>
                  <a:txBody>
                    <a:bodyPr lIns="43560" rIns="4356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Customer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43560" marR="43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5ccce"/>
                    </a:solidFill>
                  </a:tcPr>
                </a:tc>
              </a:tr>
              <a:tr h="1344960">
                <a:tc>
                  <a:txBody>
                    <a:bodyPr lIns="43560" rIns="4356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1" lang="en-US" sz="1700" spc="-1" strike="noStrike">
                          <a:solidFill>
                            <a:srgbClr val="ffffff"/>
                          </a:solidFill>
                          <a:latin typeface="Gill Sans MT"/>
                        </a:rPr>
                        <a:t>Customer gives feedback for a meal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43560" marR="43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71e42"/>
                    </a:solidFill>
                  </a:tcPr>
                </a:tc>
                <a:tc>
                  <a:txBody>
                    <a:bodyPr lIns="43560" rIns="4356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Customer account credentials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43560" marR="43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e7e8"/>
                    </a:solidFill>
                  </a:tcPr>
                </a:tc>
                <a:tc>
                  <a:txBody>
                    <a:bodyPr lIns="43560" rIns="4356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Customer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43560" marR="43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e7e8"/>
                    </a:solidFill>
                  </a:tcPr>
                </a:tc>
                <a:tc>
                  <a:txBody>
                    <a:bodyPr lIns="43560" rIns="4356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Add meal feedback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43560" marR="43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e7e8"/>
                    </a:solidFill>
                  </a:tcPr>
                </a:tc>
                <a:tc>
                  <a:txBody>
                    <a:bodyPr lIns="43560" rIns="4356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Feedback report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43560" marR="43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e7e8"/>
                    </a:solidFill>
                  </a:tcPr>
                </a:tc>
                <a:tc>
                  <a:txBody>
                    <a:bodyPr lIns="43560" rIns="4356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- Customer</a:t>
                      </a:r>
                      <a:endParaRPr b="0" lang="en-US" sz="17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- Administrator</a:t>
                      </a:r>
                      <a:endParaRPr b="0" lang="en-US" sz="17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 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43560" marR="43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e7e8"/>
                    </a:solidFill>
                  </a:tcPr>
                </a:tc>
              </a:tr>
            </a:tbl>
          </a:graphicData>
        </a:graphic>
      </p:graphicFrame>
      <p:sp>
        <p:nvSpPr>
          <p:cNvPr id="181" name="CustomShape 4"/>
          <p:cNvSpPr/>
          <p:nvPr/>
        </p:nvSpPr>
        <p:spPr>
          <a:xfrm>
            <a:off x="2307240" y="612360"/>
            <a:ext cx="7576920" cy="59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 cap="all">
                <a:solidFill>
                  <a:srgbClr val="000000"/>
                </a:solidFill>
                <a:latin typeface="Gill Sans MT"/>
                <a:ea typeface="DejaVu Sans"/>
              </a:rPr>
              <a:t>EVENT  TABLE</a:t>
            </a:r>
            <a:endParaRPr b="0" lang="en-US" sz="33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10000" r="50000" b="9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0" y="2019600"/>
            <a:ext cx="12191400" cy="4105080"/>
          </a:xfrm>
          <a:prstGeom prst="rect">
            <a:avLst/>
          </a:prstGeom>
          <a:gradFill rotWithShape="0"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57" name="Picture 94" descr=""/>
          <p:cNvPicPr/>
          <p:nvPr/>
        </p:nvPicPr>
        <p:blipFill>
          <a:blip r:embed="rId1"/>
          <a:srcRect l="0" t="1526" r="0" b="-1526"/>
          <a:stretch/>
        </p:blipFill>
        <p:spPr>
          <a:xfrm>
            <a:off x="0" y="6126480"/>
            <a:ext cx="12191400" cy="742320"/>
          </a:xfrm>
          <a:prstGeom prst="rect">
            <a:avLst/>
          </a:prstGeom>
          <a:ln>
            <a:noFill/>
          </a:ln>
        </p:spPr>
      </p:pic>
      <p:sp>
        <p:nvSpPr>
          <p:cNvPr id="358" name="Line 2"/>
          <p:cNvSpPr/>
          <p:nvPr/>
        </p:nvSpPr>
        <p:spPr>
          <a:xfrm>
            <a:off x="0" y="6128280"/>
            <a:ext cx="12191760" cy="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Line 3"/>
          <p:cNvSpPr/>
          <p:nvPr/>
        </p:nvSpPr>
        <p:spPr>
          <a:xfrm>
            <a:off x="2417760" y="3528360"/>
            <a:ext cx="8636760" cy="0"/>
          </a:xfrm>
          <a:prstGeom prst="line">
            <a:avLst/>
          </a:prstGeom>
          <a:ln w="316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" name="CustomShape 4"/>
          <p:cNvSpPr/>
          <p:nvPr/>
        </p:nvSpPr>
        <p:spPr>
          <a:xfrm>
            <a:off x="0" y="0"/>
            <a:ext cx="12191040" cy="6857280"/>
          </a:xfrm>
          <a:prstGeom prst="rect">
            <a:avLst/>
          </a:prstGeom>
          <a:gradFill rotWithShape="0">
            <a:gsLst>
              <a:gs pos="0">
                <a:srgbClr val="eceae7"/>
              </a:gs>
              <a:gs pos="100000">
                <a:srgbClr val="cac6c1"/>
              </a:gs>
            </a:gsLst>
            <a:path path="circle">
              <a:fillToRect l="50000" t="10000" r="50000" b="9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5"/>
          <p:cNvSpPr/>
          <p:nvPr/>
        </p:nvSpPr>
        <p:spPr>
          <a:xfrm>
            <a:off x="0" y="2019600"/>
            <a:ext cx="12191400" cy="4105080"/>
          </a:xfrm>
          <a:prstGeom prst="rect">
            <a:avLst/>
          </a:prstGeom>
          <a:gradFill rotWithShape="0"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6"/>
          <p:cNvSpPr/>
          <p:nvPr/>
        </p:nvSpPr>
        <p:spPr>
          <a:xfrm>
            <a:off x="659160" y="1474920"/>
            <a:ext cx="2823120" cy="186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0" anchor="b">
            <a:normAutofit/>
          </a:bodyPr>
          <a:p>
            <a:pPr>
              <a:lnSpc>
                <a:spcPct val="90000"/>
              </a:lnSpc>
            </a:pPr>
            <a:r>
              <a:rPr b="0" lang="en-US" sz="3300" spc="-1" strike="noStrike" cap="all">
                <a:solidFill>
                  <a:srgbClr val="000000"/>
                </a:solidFill>
                <a:latin typeface="Gill Sans MT"/>
              </a:rPr>
              <a:t>DFD Details of Add new offer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363" name="Line 7"/>
          <p:cNvSpPr/>
          <p:nvPr/>
        </p:nvSpPr>
        <p:spPr>
          <a:xfrm>
            <a:off x="659160" y="3528360"/>
            <a:ext cx="2823840" cy="0"/>
          </a:xfrm>
          <a:prstGeom prst="line">
            <a:avLst/>
          </a:prstGeom>
          <a:ln w="316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364" name="Group 8"/>
          <p:cNvGrpSpPr/>
          <p:nvPr/>
        </p:nvGrpSpPr>
        <p:grpSpPr>
          <a:xfrm>
            <a:off x="3979440" y="482040"/>
            <a:ext cx="7559280" cy="5148360"/>
            <a:chOff x="3979440" y="482040"/>
            <a:chExt cx="7559280" cy="5148360"/>
          </a:xfrm>
        </p:grpSpPr>
        <p:sp>
          <p:nvSpPr>
            <p:cNvPr id="365" name="CustomShape 9"/>
            <p:cNvSpPr/>
            <p:nvPr/>
          </p:nvSpPr>
          <p:spPr>
            <a:xfrm>
              <a:off x="3979440" y="482040"/>
              <a:ext cx="7559280" cy="5148360"/>
            </a:xfrm>
            <a:prstGeom prst="rect">
              <a:avLst/>
            </a:prstGeom>
            <a:gradFill rotWithShape="0"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/>
            </a:gradFill>
            <a:ln w="76320">
              <a:noFill/>
            </a:ln>
            <a:effectLst>
              <a:outerShdw algn="tl" blurRad="127000" dir="4740526" dist="228470" rotWithShape="0" sx="98000" sy="98000">
                <a:srgbClr val="000000">
                  <a:alpha val="34000"/>
                </a:srgbClr>
              </a:outerShdw>
            </a:effectLst>
            <a:scene3d>
              <a:camera prst="orthographicFront"/>
              <a:lightRig dir="t" rig="threePt"/>
            </a:scene3d>
            <a:sp3d>
              <a:bevelT prst="softRound" w="152400" h="508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66" name="CustomShape 10"/>
            <p:cNvSpPr/>
            <p:nvPr/>
          </p:nvSpPr>
          <p:spPr>
            <a:xfrm>
              <a:off x="4292280" y="812520"/>
              <a:ext cx="6927480" cy="4465800"/>
            </a:xfrm>
            <a:prstGeom prst="rect">
              <a:avLst/>
            </a:prstGeom>
            <a:gradFill rotWithShape="0"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/>
            </a:gradFill>
            <a:ln w="50760">
              <a:solidFill>
                <a:srgbClr val="191919"/>
              </a:solidFill>
            </a:ln>
            <a:effectLst>
              <a:innerShdw blurRad="63500" dir="14100000" dist="88900">
                <a:srgbClr val="000000">
                  <a:alpha val="30000"/>
                </a:srgbClr>
              </a:innerShdw>
            </a:effectLst>
            <a:scene3d>
              <a:camera prst="orthographicFront"/>
              <a:lightRig dir="t" rig="threeP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367" name="CustomShape 11"/>
          <p:cNvSpPr/>
          <p:nvPr/>
        </p:nvSpPr>
        <p:spPr>
          <a:xfrm>
            <a:off x="4455360" y="978120"/>
            <a:ext cx="6615000" cy="4134600"/>
          </a:xfrm>
          <a:prstGeom prst="rect">
            <a:avLst/>
          </a:prstGeom>
          <a:solidFill>
            <a:schemeClr val="bg1"/>
          </a:solidFill>
          <a:ln w="6480"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68" name="Picture 3" descr="Diagram&#10;&#10;Description automatically generated"/>
          <p:cNvPicPr/>
          <p:nvPr/>
        </p:nvPicPr>
        <p:blipFill>
          <a:blip r:embed="rId2"/>
          <a:srcRect l="2737" t="0" r="2669" b="0"/>
          <a:stretch/>
        </p:blipFill>
        <p:spPr>
          <a:xfrm>
            <a:off x="4529520" y="1072800"/>
            <a:ext cx="6264720" cy="3904920"/>
          </a:xfrm>
          <a:prstGeom prst="rect">
            <a:avLst/>
          </a:prstGeom>
          <a:ln>
            <a:noFill/>
          </a:ln>
        </p:spPr>
      </p:pic>
      <p:pic>
        <p:nvPicPr>
          <p:cNvPr id="369" name="Picture 112" descr=""/>
          <p:cNvPicPr/>
          <p:nvPr/>
        </p:nvPicPr>
        <p:blipFill>
          <a:blip r:embed="rId3"/>
          <a:srcRect l="0" t="1526" r="0" b="-1526"/>
          <a:stretch/>
        </p:blipFill>
        <p:spPr>
          <a:xfrm>
            <a:off x="0" y="6126480"/>
            <a:ext cx="12191400" cy="742320"/>
          </a:xfrm>
          <a:prstGeom prst="rect">
            <a:avLst/>
          </a:prstGeom>
          <a:ln>
            <a:noFill/>
          </a:ln>
        </p:spPr>
      </p:pic>
      <p:sp>
        <p:nvSpPr>
          <p:cNvPr id="370" name="Line 12"/>
          <p:cNvSpPr/>
          <p:nvPr/>
        </p:nvSpPr>
        <p:spPr>
          <a:xfrm>
            <a:off x="0" y="6128280"/>
            <a:ext cx="12191760" cy="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wipe dir="l"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10000" r="50000" b="9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gradFill rotWithShape="0">
            <a:gsLst>
              <a:gs pos="0">
                <a:srgbClr val="eceae7"/>
              </a:gs>
              <a:gs pos="100000">
                <a:srgbClr val="cac6c1"/>
              </a:gs>
            </a:gsLst>
            <a:path path="circle">
              <a:fillToRect l="50000" t="10000" r="50000" b="9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ustomShape 2"/>
          <p:cNvSpPr/>
          <p:nvPr/>
        </p:nvSpPr>
        <p:spPr>
          <a:xfrm>
            <a:off x="477000" y="480240"/>
            <a:ext cx="11237400" cy="5897160"/>
          </a:xfrm>
          <a:prstGeom prst="rect">
            <a:avLst/>
          </a:prstGeom>
          <a:solidFill>
            <a:schemeClr val="bg1"/>
          </a:solidFill>
          <a:ln w="2232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84" name="Table 3"/>
          <p:cNvGraphicFramePr/>
          <p:nvPr/>
        </p:nvGraphicFramePr>
        <p:xfrm>
          <a:off x="643320" y="1292040"/>
          <a:ext cx="10904400" cy="4016880"/>
        </p:xfrm>
        <a:graphic>
          <a:graphicData uri="http://schemas.openxmlformats.org/drawingml/2006/table">
            <a:tbl>
              <a:tblPr/>
              <a:tblGrid>
                <a:gridCol w="2751480"/>
                <a:gridCol w="2026440"/>
                <a:gridCol w="1350720"/>
                <a:gridCol w="1742400"/>
                <a:gridCol w="1553760"/>
                <a:gridCol w="1479960"/>
              </a:tblGrid>
              <a:tr h="327960">
                <a:tc>
                  <a:txBody>
                    <a:bodyPr lIns="33480" rIns="3348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1" lang="en-US" sz="1500" spc="-1" strike="noStrike">
                          <a:solidFill>
                            <a:srgbClr val="ffffff"/>
                          </a:solidFill>
                          <a:latin typeface="Gill Sans MT"/>
                        </a:rPr>
                        <a:t>Event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3348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71e42"/>
                    </a:solidFill>
                  </a:tcPr>
                </a:tc>
                <a:tc>
                  <a:txBody>
                    <a:bodyPr lIns="33480" rIns="3348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1" lang="en-US" sz="1500" spc="-1" strike="noStrike">
                          <a:solidFill>
                            <a:srgbClr val="ffffff"/>
                          </a:solidFill>
                          <a:latin typeface="Gill Sans MT"/>
                        </a:rPr>
                        <a:t>Trigger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3348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71e42"/>
                    </a:solidFill>
                  </a:tcPr>
                </a:tc>
                <a:tc>
                  <a:txBody>
                    <a:bodyPr lIns="33480" rIns="3348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1" lang="en-US" sz="1500" spc="-1" strike="noStrike">
                          <a:solidFill>
                            <a:srgbClr val="ffffff"/>
                          </a:solidFill>
                          <a:latin typeface="Gill Sans MT"/>
                        </a:rPr>
                        <a:t>Source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3348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71e42"/>
                    </a:solidFill>
                  </a:tcPr>
                </a:tc>
                <a:tc>
                  <a:txBody>
                    <a:bodyPr lIns="33480" rIns="3348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1" lang="en-US" sz="1500" spc="-1" strike="noStrike">
                          <a:solidFill>
                            <a:srgbClr val="ffffff"/>
                          </a:solidFill>
                          <a:latin typeface="Gill Sans MT"/>
                        </a:rPr>
                        <a:t>Use case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3348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71e42"/>
                    </a:solidFill>
                  </a:tcPr>
                </a:tc>
                <a:tc>
                  <a:txBody>
                    <a:bodyPr lIns="33480" rIns="3348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1" lang="en-US" sz="1500" spc="-1" strike="noStrike">
                          <a:solidFill>
                            <a:srgbClr val="ffffff"/>
                          </a:solidFill>
                          <a:latin typeface="Gill Sans MT"/>
                        </a:rPr>
                        <a:t>Response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3348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71e42"/>
                    </a:solidFill>
                  </a:tcPr>
                </a:tc>
                <a:tc>
                  <a:txBody>
                    <a:bodyPr lIns="33480" rIns="3348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1" lang="en-US" sz="1500" spc="-1" strike="noStrike">
                          <a:solidFill>
                            <a:srgbClr val="ffffff"/>
                          </a:solidFill>
                          <a:latin typeface="Gill Sans MT"/>
                        </a:rPr>
                        <a:t>Destination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3348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71e42"/>
                    </a:solidFill>
                  </a:tcPr>
                </a:tc>
              </a:tr>
              <a:tr h="800280">
                <a:tc>
                  <a:txBody>
                    <a:bodyPr lIns="33480" rIns="3348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1" lang="en-US" sz="1500" spc="-1" strike="noStrike">
                          <a:solidFill>
                            <a:srgbClr val="ffffff"/>
                          </a:solidFill>
                          <a:latin typeface="Gill Sans MT"/>
                        </a:rPr>
                        <a:t>Administrator adds  a new meal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3348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71e42"/>
                    </a:solidFill>
                  </a:tcPr>
                </a:tc>
                <a:tc>
                  <a:txBody>
                    <a:bodyPr lIns="33480" rIns="3348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- Meal name</a:t>
                      </a:r>
                      <a:endParaRPr b="0" lang="en-US" sz="15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- Meal picture</a:t>
                      </a:r>
                      <a:endParaRPr b="0" lang="en-US" sz="15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- Meal description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3348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5ccce"/>
                    </a:solidFill>
                  </a:tcPr>
                </a:tc>
                <a:tc>
                  <a:txBody>
                    <a:bodyPr lIns="33480" rIns="3348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Administrator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3348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5ccce"/>
                    </a:solidFill>
                  </a:tcPr>
                </a:tc>
                <a:tc>
                  <a:txBody>
                    <a:bodyPr lIns="33480" rIns="3348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Add new meal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3348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5ccce"/>
                    </a:solidFill>
                  </a:tcPr>
                </a:tc>
                <a:tc>
                  <a:txBody>
                    <a:bodyPr lIns="33480" rIns="3348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Meal ID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3348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5ccce"/>
                    </a:solidFill>
                  </a:tcPr>
                </a:tc>
                <a:tc>
                  <a:txBody>
                    <a:bodyPr lIns="33480" rIns="3348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-Administrator</a:t>
                      </a:r>
                      <a:endParaRPr b="0" lang="en-US" sz="15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- Customer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3348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5ccce"/>
                    </a:solidFill>
                  </a:tcPr>
                </a:tc>
              </a:tr>
              <a:tr h="800280">
                <a:tc>
                  <a:txBody>
                    <a:bodyPr lIns="33480" rIns="3348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1" lang="en-US" sz="1500" spc="-1" strike="noStrike">
                          <a:solidFill>
                            <a:srgbClr val="ffffff"/>
                          </a:solidFill>
                          <a:latin typeface="Gill Sans MT"/>
                        </a:rPr>
                        <a:t>Administrator updates meal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3348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71e42"/>
                    </a:solidFill>
                  </a:tcPr>
                </a:tc>
                <a:tc>
                  <a:txBody>
                    <a:bodyPr lIns="33480" rIns="3348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Meal ID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3348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e7e8"/>
                    </a:solidFill>
                  </a:tcPr>
                </a:tc>
                <a:tc>
                  <a:txBody>
                    <a:bodyPr lIns="33480" rIns="3348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Administrator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3348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e7e8"/>
                    </a:solidFill>
                  </a:tcPr>
                </a:tc>
                <a:tc>
                  <a:txBody>
                    <a:bodyPr lIns="33480" rIns="3348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Update meal description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3348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e7e8"/>
                    </a:solidFill>
                  </a:tcPr>
                </a:tc>
                <a:tc>
                  <a:txBody>
                    <a:bodyPr lIns="33480" rIns="3348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Meal details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3348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e7e8"/>
                    </a:solidFill>
                  </a:tcPr>
                </a:tc>
                <a:tc>
                  <a:txBody>
                    <a:bodyPr lIns="33480" rIns="3348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- Administrator</a:t>
                      </a:r>
                      <a:endParaRPr b="0" lang="en-US" sz="15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- Customer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3348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e7e8"/>
                    </a:solidFill>
                  </a:tcPr>
                </a:tc>
              </a:tr>
              <a:tr h="564120">
                <a:tc>
                  <a:txBody>
                    <a:bodyPr lIns="33480" rIns="3348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1" lang="en-US" sz="1500" spc="-1" strike="noStrike">
                          <a:solidFill>
                            <a:srgbClr val="ffffff"/>
                          </a:solidFill>
                          <a:latin typeface="Gill Sans MT"/>
                        </a:rPr>
                        <a:t>Administrator deletes a meal from the system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3348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71e42"/>
                    </a:solidFill>
                  </a:tcPr>
                </a:tc>
                <a:tc>
                  <a:txBody>
                    <a:bodyPr lIns="33480" rIns="3348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Meal ID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3348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5ccce"/>
                    </a:solidFill>
                  </a:tcPr>
                </a:tc>
                <a:tc>
                  <a:txBody>
                    <a:bodyPr lIns="33480" rIns="3348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Administrator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3348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5ccce"/>
                    </a:solidFill>
                  </a:tcPr>
                </a:tc>
                <a:tc>
                  <a:txBody>
                    <a:bodyPr lIns="33480" rIns="3348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Delete meal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3348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5ccce"/>
                    </a:solidFill>
                  </a:tcPr>
                </a:tc>
                <a:tc>
                  <a:txBody>
                    <a:bodyPr lIns="33480" rIns="3348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Delete Confirmation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3348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5ccce"/>
                    </a:solidFill>
                  </a:tcPr>
                </a:tc>
                <a:tc>
                  <a:txBody>
                    <a:bodyPr lIns="33480" rIns="3348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Administrator</a:t>
                      </a:r>
                      <a:endParaRPr b="0" lang="en-US" sz="15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 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3348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5ccce"/>
                    </a:solidFill>
                  </a:tcPr>
                </a:tc>
              </a:tr>
              <a:tr h="564120">
                <a:tc>
                  <a:txBody>
                    <a:bodyPr lIns="33480" rIns="3348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1" lang="en-US" sz="1500" spc="-1" strike="noStrike">
                          <a:solidFill>
                            <a:srgbClr val="ffffff"/>
                          </a:solidFill>
                          <a:latin typeface="Gill Sans MT"/>
                        </a:rPr>
                        <a:t>Administrator adds new offer for a meal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3348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71e42"/>
                    </a:solidFill>
                  </a:tcPr>
                </a:tc>
                <a:tc>
                  <a:txBody>
                    <a:bodyPr lIns="33480" rIns="3348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Offer details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3348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e7e8"/>
                    </a:solidFill>
                  </a:tcPr>
                </a:tc>
                <a:tc>
                  <a:txBody>
                    <a:bodyPr lIns="33480" rIns="3348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Administrator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3348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e7e8"/>
                    </a:solidFill>
                  </a:tcPr>
                </a:tc>
                <a:tc>
                  <a:txBody>
                    <a:bodyPr lIns="33480" rIns="3348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Add new offer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3348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e7e8"/>
                    </a:solidFill>
                  </a:tcPr>
                </a:tc>
                <a:tc>
                  <a:txBody>
                    <a:bodyPr lIns="33480" rIns="3348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Start and end time of offer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3348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e7e8"/>
                    </a:solidFill>
                  </a:tcPr>
                </a:tc>
                <a:tc>
                  <a:txBody>
                    <a:bodyPr lIns="33480" rIns="3348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Customer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3348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e7e8"/>
                    </a:solidFill>
                  </a:tcPr>
                </a:tc>
              </a:tr>
              <a:tr h="800280">
                <a:tc>
                  <a:txBody>
                    <a:bodyPr lIns="33480" rIns="3348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1" lang="en-US" sz="1500" spc="-1" strike="noStrike">
                          <a:solidFill>
                            <a:srgbClr val="ffffff"/>
                          </a:solidFill>
                          <a:latin typeface="Gill Sans MT"/>
                        </a:rPr>
                        <a:t>Time to create monthly summary reports for sales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3348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71e42"/>
                    </a:solidFill>
                  </a:tcPr>
                </a:tc>
                <a:tc>
                  <a:txBody>
                    <a:bodyPr lIns="33480" rIns="3348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End of month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3348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5ccce"/>
                    </a:solidFill>
                  </a:tcPr>
                </a:tc>
                <a:tc>
                  <a:txBody>
                    <a:bodyPr lIns="33480" rIns="3348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 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3348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5ccce"/>
                    </a:solidFill>
                  </a:tcPr>
                </a:tc>
                <a:tc>
                  <a:txBody>
                    <a:bodyPr lIns="33480" rIns="3348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Create  monthly Summary reports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3348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5ccce"/>
                    </a:solidFill>
                  </a:tcPr>
                </a:tc>
                <a:tc>
                  <a:txBody>
                    <a:bodyPr lIns="33480" rIns="3348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Sales summary reports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3348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5ccce"/>
                    </a:solidFill>
                  </a:tcPr>
                </a:tc>
                <a:tc>
                  <a:txBody>
                    <a:bodyPr lIns="33480" rIns="3348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Management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3348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5ccce"/>
                    </a:solidFill>
                  </a:tcPr>
                </a:tc>
              </a:tr>
              <a:tr h="800280">
                <a:tc>
                  <a:txBody>
                    <a:bodyPr lIns="33480" rIns="3348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1" lang="en-US" sz="1500" spc="-1" strike="noStrike">
                          <a:solidFill>
                            <a:srgbClr val="ffffff"/>
                          </a:solidFill>
                          <a:latin typeface="Gill Sans MT"/>
                        </a:rPr>
                        <a:t>Customer checks order state</a:t>
                      </a:r>
                      <a:endParaRPr b="0" lang="en-US" sz="15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7000"/>
                        </a:lnSpc>
                      </a:pPr>
                      <a:r>
                        <a:rPr b="1" lang="en-US" sz="1500" spc="-1" strike="noStrike">
                          <a:solidFill>
                            <a:srgbClr val="ffffff"/>
                          </a:solidFill>
                          <a:latin typeface="Gill Sans MT"/>
                        </a:rPr>
                        <a:t> 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3348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71e42"/>
                    </a:solidFill>
                  </a:tcPr>
                </a:tc>
                <a:tc>
                  <a:txBody>
                    <a:bodyPr lIns="33480" rIns="3348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- Order ID / Details</a:t>
                      </a:r>
                      <a:endParaRPr b="0" lang="en-US" sz="15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 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3348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e7e8"/>
                    </a:solidFill>
                  </a:tcPr>
                </a:tc>
                <a:tc>
                  <a:txBody>
                    <a:bodyPr lIns="33480" rIns="3348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Customer</a:t>
                      </a:r>
                      <a:endParaRPr b="0" lang="en-US" sz="15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 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3348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e7e8"/>
                    </a:solidFill>
                  </a:tcPr>
                </a:tc>
                <a:tc>
                  <a:txBody>
                    <a:bodyPr lIns="33480" rIns="3348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Check order state</a:t>
                      </a:r>
                      <a:endParaRPr b="0" lang="en-US" sz="15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 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3348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e7e8"/>
                    </a:solidFill>
                  </a:tcPr>
                </a:tc>
                <a:tc>
                  <a:txBody>
                    <a:bodyPr lIns="33480" rIns="3348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Order state</a:t>
                      </a:r>
                      <a:endParaRPr b="0" lang="en-US" sz="15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  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3348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e7e8"/>
                    </a:solidFill>
                  </a:tcPr>
                </a:tc>
                <a:tc>
                  <a:txBody>
                    <a:bodyPr lIns="33480" rIns="33480">
                      <a:noAutofit/>
                    </a:bodyPr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Customer</a:t>
                      </a:r>
                      <a:endParaRPr b="0" lang="en-US" sz="15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 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3348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e7e8"/>
                    </a:solidFill>
                  </a:tcPr>
                </a:tc>
              </a:tr>
            </a:tbl>
          </a:graphicData>
        </a:graphic>
      </p:graphicFrame>
      <p:sp>
        <p:nvSpPr>
          <p:cNvPr id="185" name="CustomShape 4"/>
          <p:cNvSpPr/>
          <p:nvPr/>
        </p:nvSpPr>
        <p:spPr>
          <a:xfrm>
            <a:off x="4591440" y="582840"/>
            <a:ext cx="3009600" cy="59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3300" spc="-1" strike="noStrike" cap="all">
                <a:solidFill>
                  <a:srgbClr val="000000"/>
                </a:solidFill>
                <a:latin typeface="Gill Sans MT"/>
                <a:ea typeface="DejaVu Sans"/>
              </a:rPr>
              <a:t>EVENT</a:t>
            </a:r>
            <a:r>
              <a:rPr b="0" lang="en-US" sz="1800" spc="-1" strike="noStrike" cap="all">
                <a:solidFill>
                  <a:srgbClr val="000000"/>
                </a:solidFill>
                <a:latin typeface="Gill Sans MT"/>
                <a:ea typeface="DejaVu Sans"/>
              </a:rPr>
              <a:t>  </a:t>
            </a:r>
            <a:r>
              <a:rPr b="0" lang="en-US" sz="3300" spc="-1" strike="noStrike" cap="all">
                <a:solidFill>
                  <a:srgbClr val="000000"/>
                </a:solidFill>
                <a:latin typeface="Gill Sans MT"/>
                <a:ea typeface="DejaVu Sans"/>
              </a:rPr>
              <a:t>TABLE</a:t>
            </a:r>
            <a:endParaRPr b="0" lang="en-US" sz="33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10000" r="50000" b="9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0" y="2019600"/>
            <a:ext cx="12191400" cy="4105080"/>
          </a:xfrm>
          <a:prstGeom prst="rect">
            <a:avLst/>
          </a:prstGeom>
          <a:gradFill rotWithShape="0"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7" name="Picture 11" descr=""/>
          <p:cNvPicPr/>
          <p:nvPr/>
        </p:nvPicPr>
        <p:blipFill>
          <a:blip r:embed="rId1"/>
          <a:srcRect l="0" t="1526" r="0" b="-1526"/>
          <a:stretch/>
        </p:blipFill>
        <p:spPr>
          <a:xfrm>
            <a:off x="0" y="6126480"/>
            <a:ext cx="12191400" cy="742320"/>
          </a:xfrm>
          <a:prstGeom prst="rect">
            <a:avLst/>
          </a:prstGeom>
          <a:ln>
            <a:noFill/>
          </a:ln>
        </p:spPr>
      </p:pic>
      <p:sp>
        <p:nvSpPr>
          <p:cNvPr id="188" name="Line 2"/>
          <p:cNvSpPr/>
          <p:nvPr/>
        </p:nvSpPr>
        <p:spPr>
          <a:xfrm>
            <a:off x="0" y="6128280"/>
            <a:ext cx="12191760" cy="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Line 3"/>
          <p:cNvSpPr/>
          <p:nvPr/>
        </p:nvSpPr>
        <p:spPr>
          <a:xfrm>
            <a:off x="2417760" y="3528360"/>
            <a:ext cx="8636760" cy="0"/>
          </a:xfrm>
          <a:prstGeom prst="line">
            <a:avLst/>
          </a:prstGeom>
          <a:ln w="316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" name="CustomShape 4"/>
          <p:cNvSpPr/>
          <p:nvPr/>
        </p:nvSpPr>
        <p:spPr>
          <a:xfrm>
            <a:off x="0" y="0"/>
            <a:ext cx="12191040" cy="6857280"/>
          </a:xfrm>
          <a:prstGeom prst="rect">
            <a:avLst/>
          </a:prstGeom>
          <a:gradFill rotWithShape="0">
            <a:gsLst>
              <a:gs pos="0">
                <a:srgbClr val="eceae7"/>
              </a:gs>
              <a:gs pos="100000">
                <a:srgbClr val="cac6c1"/>
              </a:gs>
            </a:gsLst>
            <a:path path="circle">
              <a:fillToRect l="50000" t="10000" r="50000" b="9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5"/>
          <p:cNvSpPr/>
          <p:nvPr/>
        </p:nvSpPr>
        <p:spPr>
          <a:xfrm>
            <a:off x="0" y="2019600"/>
            <a:ext cx="12191400" cy="4105080"/>
          </a:xfrm>
          <a:prstGeom prst="rect">
            <a:avLst/>
          </a:prstGeom>
          <a:gradFill rotWithShape="0"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6"/>
          <p:cNvSpPr/>
          <p:nvPr/>
        </p:nvSpPr>
        <p:spPr>
          <a:xfrm>
            <a:off x="659160" y="1474920"/>
            <a:ext cx="2823120" cy="186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0" anchor="b">
            <a:normAutofit/>
          </a:bodyPr>
          <a:p>
            <a:pPr>
              <a:lnSpc>
                <a:spcPct val="90000"/>
              </a:lnSpc>
            </a:pPr>
            <a:r>
              <a:rPr b="0" lang="en-US" sz="3300" spc="-1" strike="noStrike" cap="all">
                <a:solidFill>
                  <a:srgbClr val="000000"/>
                </a:solidFill>
                <a:latin typeface="Gill Sans MT"/>
              </a:rPr>
              <a:t>Context diagram for the System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193" name="Line 7"/>
          <p:cNvSpPr/>
          <p:nvPr/>
        </p:nvSpPr>
        <p:spPr>
          <a:xfrm>
            <a:off x="659160" y="3528360"/>
            <a:ext cx="2823840" cy="0"/>
          </a:xfrm>
          <a:prstGeom prst="line">
            <a:avLst/>
          </a:prstGeom>
          <a:ln w="316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194" name="Group 8"/>
          <p:cNvGrpSpPr/>
          <p:nvPr/>
        </p:nvGrpSpPr>
        <p:grpSpPr>
          <a:xfrm>
            <a:off x="3979440" y="482040"/>
            <a:ext cx="7559280" cy="5148360"/>
            <a:chOff x="3979440" y="482040"/>
            <a:chExt cx="7559280" cy="5148360"/>
          </a:xfrm>
        </p:grpSpPr>
        <p:sp>
          <p:nvSpPr>
            <p:cNvPr id="195" name="CustomShape 9"/>
            <p:cNvSpPr/>
            <p:nvPr/>
          </p:nvSpPr>
          <p:spPr>
            <a:xfrm>
              <a:off x="3979440" y="482040"/>
              <a:ext cx="7559280" cy="5148360"/>
            </a:xfrm>
            <a:prstGeom prst="rect">
              <a:avLst/>
            </a:prstGeom>
            <a:gradFill rotWithShape="0"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/>
            </a:gradFill>
            <a:ln w="76320">
              <a:noFill/>
            </a:ln>
            <a:effectLst>
              <a:outerShdw algn="tl" blurRad="127000" dir="4740526" dist="228470" rotWithShape="0" sx="98000" sy="98000">
                <a:srgbClr val="000000">
                  <a:alpha val="34000"/>
                </a:srgbClr>
              </a:outerShdw>
            </a:effectLst>
            <a:scene3d>
              <a:camera prst="orthographicFront"/>
              <a:lightRig dir="t" rig="threePt"/>
            </a:scene3d>
            <a:sp3d>
              <a:bevelT prst="softRound" w="152400" h="508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96" name="CustomShape 10"/>
            <p:cNvSpPr/>
            <p:nvPr/>
          </p:nvSpPr>
          <p:spPr>
            <a:xfrm>
              <a:off x="4292280" y="812520"/>
              <a:ext cx="6927480" cy="4465800"/>
            </a:xfrm>
            <a:prstGeom prst="rect">
              <a:avLst/>
            </a:prstGeom>
            <a:gradFill rotWithShape="0"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/>
            </a:gradFill>
            <a:ln w="50760">
              <a:solidFill>
                <a:srgbClr val="191919"/>
              </a:solidFill>
            </a:ln>
            <a:effectLst>
              <a:innerShdw blurRad="63500" dir="14100000" dist="88900">
                <a:srgbClr val="000000">
                  <a:alpha val="30000"/>
                </a:srgbClr>
              </a:innerShdw>
            </a:effectLst>
            <a:scene3d>
              <a:camera prst="orthographicFront"/>
              <a:lightRig dir="t" rig="threeP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197" name="CustomShape 11"/>
          <p:cNvSpPr/>
          <p:nvPr/>
        </p:nvSpPr>
        <p:spPr>
          <a:xfrm>
            <a:off x="4455360" y="978120"/>
            <a:ext cx="6615000" cy="4134600"/>
          </a:xfrm>
          <a:prstGeom prst="rect">
            <a:avLst/>
          </a:prstGeom>
          <a:solidFill>
            <a:schemeClr val="bg1"/>
          </a:solidFill>
          <a:ln w="6480"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8" name="Picture 4" descr="Diagram&#10;&#10;Description automatically generated"/>
          <p:cNvPicPr/>
          <p:nvPr/>
        </p:nvPicPr>
        <p:blipFill>
          <a:blip r:embed="rId2"/>
          <a:stretch/>
        </p:blipFill>
        <p:spPr>
          <a:xfrm>
            <a:off x="4618440" y="1195920"/>
            <a:ext cx="6282360" cy="3706200"/>
          </a:xfrm>
          <a:prstGeom prst="rect">
            <a:avLst/>
          </a:prstGeom>
          <a:ln>
            <a:noFill/>
          </a:ln>
        </p:spPr>
      </p:pic>
      <p:pic>
        <p:nvPicPr>
          <p:cNvPr id="199" name="Picture 29" descr=""/>
          <p:cNvPicPr/>
          <p:nvPr/>
        </p:nvPicPr>
        <p:blipFill>
          <a:blip r:embed="rId3"/>
          <a:srcRect l="0" t="1526" r="0" b="-1526"/>
          <a:stretch/>
        </p:blipFill>
        <p:spPr>
          <a:xfrm>
            <a:off x="0" y="6126480"/>
            <a:ext cx="12191400" cy="742320"/>
          </a:xfrm>
          <a:prstGeom prst="rect">
            <a:avLst/>
          </a:prstGeom>
          <a:ln>
            <a:noFill/>
          </a:ln>
        </p:spPr>
      </p:pic>
      <p:sp>
        <p:nvSpPr>
          <p:cNvPr id="200" name="Line 12"/>
          <p:cNvSpPr/>
          <p:nvPr/>
        </p:nvSpPr>
        <p:spPr>
          <a:xfrm>
            <a:off x="0" y="6128280"/>
            <a:ext cx="12191760" cy="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wipe dir="l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10000" r="50000" b="9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0" y="2019600"/>
            <a:ext cx="12191400" cy="4105080"/>
          </a:xfrm>
          <a:prstGeom prst="rect">
            <a:avLst/>
          </a:prstGeom>
          <a:gradFill rotWithShape="0"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2" name="Picture 11" descr=""/>
          <p:cNvPicPr/>
          <p:nvPr/>
        </p:nvPicPr>
        <p:blipFill>
          <a:blip r:embed="rId1"/>
          <a:srcRect l="0" t="1526" r="0" b="-1526"/>
          <a:stretch/>
        </p:blipFill>
        <p:spPr>
          <a:xfrm>
            <a:off x="0" y="6126480"/>
            <a:ext cx="12191400" cy="742320"/>
          </a:xfrm>
          <a:prstGeom prst="rect">
            <a:avLst/>
          </a:prstGeom>
          <a:ln>
            <a:noFill/>
          </a:ln>
        </p:spPr>
      </p:pic>
      <p:sp>
        <p:nvSpPr>
          <p:cNvPr id="203" name="Line 2"/>
          <p:cNvSpPr/>
          <p:nvPr/>
        </p:nvSpPr>
        <p:spPr>
          <a:xfrm>
            <a:off x="0" y="6128280"/>
            <a:ext cx="12191760" cy="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Line 3"/>
          <p:cNvSpPr/>
          <p:nvPr/>
        </p:nvSpPr>
        <p:spPr>
          <a:xfrm>
            <a:off x="2417760" y="3528360"/>
            <a:ext cx="8636760" cy="0"/>
          </a:xfrm>
          <a:prstGeom prst="line">
            <a:avLst/>
          </a:prstGeom>
          <a:ln w="316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" name="CustomShape 4"/>
          <p:cNvSpPr/>
          <p:nvPr/>
        </p:nvSpPr>
        <p:spPr>
          <a:xfrm>
            <a:off x="0" y="0"/>
            <a:ext cx="12191040" cy="6857280"/>
          </a:xfrm>
          <a:prstGeom prst="rect">
            <a:avLst/>
          </a:prstGeom>
          <a:gradFill rotWithShape="0">
            <a:gsLst>
              <a:gs pos="0">
                <a:srgbClr val="eceae7"/>
              </a:gs>
              <a:gs pos="100000">
                <a:srgbClr val="cac6c1"/>
              </a:gs>
            </a:gsLst>
            <a:path path="circle">
              <a:fillToRect l="50000" t="10000" r="50000" b="9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5"/>
          <p:cNvSpPr/>
          <p:nvPr/>
        </p:nvSpPr>
        <p:spPr>
          <a:xfrm>
            <a:off x="0" y="2019600"/>
            <a:ext cx="12191400" cy="4105080"/>
          </a:xfrm>
          <a:prstGeom prst="rect">
            <a:avLst/>
          </a:prstGeom>
          <a:gradFill rotWithShape="0"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6"/>
          <p:cNvSpPr/>
          <p:nvPr/>
        </p:nvSpPr>
        <p:spPr>
          <a:xfrm>
            <a:off x="659160" y="1474920"/>
            <a:ext cx="3169800" cy="186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0" anchor="b">
            <a:normAutofit/>
          </a:bodyPr>
          <a:p>
            <a:pPr>
              <a:lnSpc>
                <a:spcPct val="90000"/>
              </a:lnSpc>
            </a:pPr>
            <a:r>
              <a:rPr b="0" lang="en-US" sz="2800" spc="-1" strike="noStrike" cap="all">
                <a:solidFill>
                  <a:srgbClr val="000000"/>
                </a:solidFill>
                <a:latin typeface="Gill Sans MT"/>
              </a:rPr>
              <a:t>DFD Overview for order  entry subsystem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08" name="Line 7"/>
          <p:cNvSpPr/>
          <p:nvPr/>
        </p:nvSpPr>
        <p:spPr>
          <a:xfrm>
            <a:off x="659160" y="3528360"/>
            <a:ext cx="2823840" cy="0"/>
          </a:xfrm>
          <a:prstGeom prst="line">
            <a:avLst/>
          </a:prstGeom>
          <a:ln w="316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209" name="Group 8"/>
          <p:cNvGrpSpPr/>
          <p:nvPr/>
        </p:nvGrpSpPr>
        <p:grpSpPr>
          <a:xfrm>
            <a:off x="3979440" y="482040"/>
            <a:ext cx="7559280" cy="5148360"/>
            <a:chOff x="3979440" y="482040"/>
            <a:chExt cx="7559280" cy="5148360"/>
          </a:xfrm>
        </p:grpSpPr>
        <p:sp>
          <p:nvSpPr>
            <p:cNvPr id="210" name="CustomShape 9"/>
            <p:cNvSpPr/>
            <p:nvPr/>
          </p:nvSpPr>
          <p:spPr>
            <a:xfrm>
              <a:off x="3979440" y="482040"/>
              <a:ext cx="7559280" cy="5148360"/>
            </a:xfrm>
            <a:prstGeom prst="rect">
              <a:avLst/>
            </a:prstGeom>
            <a:gradFill rotWithShape="0"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/>
            </a:gradFill>
            <a:ln w="76320">
              <a:noFill/>
            </a:ln>
            <a:effectLst>
              <a:outerShdw algn="tl" blurRad="127000" dir="4740526" dist="228470" rotWithShape="0" sx="98000" sy="98000">
                <a:srgbClr val="000000">
                  <a:alpha val="34000"/>
                </a:srgbClr>
              </a:outerShdw>
            </a:effectLst>
            <a:scene3d>
              <a:camera prst="orthographicFront"/>
              <a:lightRig dir="t" rig="threePt"/>
            </a:scene3d>
            <a:sp3d>
              <a:bevelT prst="softRound" w="152400" h="508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11" name="CustomShape 10"/>
            <p:cNvSpPr/>
            <p:nvPr/>
          </p:nvSpPr>
          <p:spPr>
            <a:xfrm>
              <a:off x="4292280" y="812520"/>
              <a:ext cx="6927480" cy="4465800"/>
            </a:xfrm>
            <a:prstGeom prst="rect">
              <a:avLst/>
            </a:prstGeom>
            <a:gradFill rotWithShape="0"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/>
            </a:gradFill>
            <a:ln w="50760">
              <a:solidFill>
                <a:srgbClr val="191919"/>
              </a:solidFill>
            </a:ln>
            <a:effectLst>
              <a:innerShdw blurRad="63500" dir="14100000" dist="88900">
                <a:srgbClr val="000000">
                  <a:alpha val="30000"/>
                </a:srgbClr>
              </a:innerShdw>
            </a:effectLst>
            <a:scene3d>
              <a:camera prst="orthographicFront"/>
              <a:lightRig dir="t" rig="threeP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212" name="CustomShape 11"/>
          <p:cNvSpPr/>
          <p:nvPr/>
        </p:nvSpPr>
        <p:spPr>
          <a:xfrm>
            <a:off x="4455360" y="978120"/>
            <a:ext cx="6615000" cy="4134600"/>
          </a:xfrm>
          <a:prstGeom prst="rect">
            <a:avLst/>
          </a:prstGeom>
          <a:solidFill>
            <a:schemeClr val="bg1"/>
          </a:solidFill>
          <a:ln w="6480"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3" name="Picture 4" descr="Diagram&#10;&#10;Description automatically generated"/>
          <p:cNvPicPr/>
          <p:nvPr/>
        </p:nvPicPr>
        <p:blipFill>
          <a:blip r:embed="rId2"/>
          <a:stretch/>
        </p:blipFill>
        <p:spPr>
          <a:xfrm>
            <a:off x="5232960" y="1116360"/>
            <a:ext cx="5052960" cy="3865320"/>
          </a:xfrm>
          <a:prstGeom prst="rect">
            <a:avLst/>
          </a:prstGeom>
          <a:ln>
            <a:noFill/>
          </a:ln>
        </p:spPr>
      </p:pic>
      <p:pic>
        <p:nvPicPr>
          <p:cNvPr id="214" name="Picture 29" descr=""/>
          <p:cNvPicPr/>
          <p:nvPr/>
        </p:nvPicPr>
        <p:blipFill>
          <a:blip r:embed="rId3"/>
          <a:srcRect l="0" t="1526" r="0" b="-1526"/>
          <a:stretch/>
        </p:blipFill>
        <p:spPr>
          <a:xfrm>
            <a:off x="0" y="6126480"/>
            <a:ext cx="12191400" cy="742320"/>
          </a:xfrm>
          <a:prstGeom prst="rect">
            <a:avLst/>
          </a:prstGeom>
          <a:ln>
            <a:noFill/>
          </a:ln>
        </p:spPr>
      </p:pic>
      <p:sp>
        <p:nvSpPr>
          <p:cNvPr id="215" name="Line 12"/>
          <p:cNvSpPr/>
          <p:nvPr/>
        </p:nvSpPr>
        <p:spPr>
          <a:xfrm>
            <a:off x="0" y="6128280"/>
            <a:ext cx="12191760" cy="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wipe dir="l"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10000" r="50000" b="9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0" y="2019600"/>
            <a:ext cx="12191400" cy="4105080"/>
          </a:xfrm>
          <a:prstGeom prst="rect">
            <a:avLst/>
          </a:prstGeom>
          <a:gradFill rotWithShape="0"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7" name="Picture 50" descr=""/>
          <p:cNvPicPr/>
          <p:nvPr/>
        </p:nvPicPr>
        <p:blipFill>
          <a:blip r:embed="rId1"/>
          <a:srcRect l="0" t="1526" r="0" b="-1526"/>
          <a:stretch/>
        </p:blipFill>
        <p:spPr>
          <a:xfrm>
            <a:off x="0" y="6126480"/>
            <a:ext cx="12191400" cy="742320"/>
          </a:xfrm>
          <a:prstGeom prst="rect">
            <a:avLst/>
          </a:prstGeom>
          <a:ln>
            <a:noFill/>
          </a:ln>
        </p:spPr>
      </p:pic>
      <p:sp>
        <p:nvSpPr>
          <p:cNvPr id="218" name="Line 2"/>
          <p:cNvSpPr/>
          <p:nvPr/>
        </p:nvSpPr>
        <p:spPr>
          <a:xfrm>
            <a:off x="0" y="6128280"/>
            <a:ext cx="12191760" cy="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Line 3"/>
          <p:cNvSpPr/>
          <p:nvPr/>
        </p:nvSpPr>
        <p:spPr>
          <a:xfrm>
            <a:off x="2417760" y="3528360"/>
            <a:ext cx="8636760" cy="0"/>
          </a:xfrm>
          <a:prstGeom prst="line">
            <a:avLst/>
          </a:prstGeom>
          <a:ln w="316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" name="CustomShape 4"/>
          <p:cNvSpPr/>
          <p:nvPr/>
        </p:nvSpPr>
        <p:spPr>
          <a:xfrm>
            <a:off x="0" y="0"/>
            <a:ext cx="12191040" cy="6857280"/>
          </a:xfrm>
          <a:prstGeom prst="rect">
            <a:avLst/>
          </a:prstGeom>
          <a:gradFill rotWithShape="0">
            <a:gsLst>
              <a:gs pos="0">
                <a:srgbClr val="eceae7"/>
              </a:gs>
              <a:gs pos="100000">
                <a:srgbClr val="cac6c1"/>
              </a:gs>
            </a:gsLst>
            <a:path path="circle">
              <a:fillToRect l="50000" t="10000" r="50000" b="9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5"/>
          <p:cNvSpPr/>
          <p:nvPr/>
        </p:nvSpPr>
        <p:spPr>
          <a:xfrm>
            <a:off x="0" y="2019600"/>
            <a:ext cx="12191400" cy="4105080"/>
          </a:xfrm>
          <a:prstGeom prst="rect">
            <a:avLst/>
          </a:prstGeom>
          <a:gradFill rotWithShape="0"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6"/>
          <p:cNvSpPr/>
          <p:nvPr/>
        </p:nvSpPr>
        <p:spPr>
          <a:xfrm>
            <a:off x="546120" y="1488240"/>
            <a:ext cx="3482640" cy="186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0" anchor="b">
            <a:normAutofit/>
          </a:bodyPr>
          <a:p>
            <a:pPr>
              <a:lnSpc>
                <a:spcPct val="90000"/>
              </a:lnSpc>
            </a:pPr>
            <a:r>
              <a:rPr b="0" lang="en-US" sz="2800" spc="-1" strike="noStrike" cap="all">
                <a:solidFill>
                  <a:srgbClr val="000000"/>
                </a:solidFill>
                <a:latin typeface="Gill Sans MT"/>
              </a:rPr>
              <a:t>DFD Overview for Administration Subsystem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23" name="Line 7"/>
          <p:cNvSpPr/>
          <p:nvPr/>
        </p:nvSpPr>
        <p:spPr>
          <a:xfrm>
            <a:off x="659160" y="3528360"/>
            <a:ext cx="2823840" cy="0"/>
          </a:xfrm>
          <a:prstGeom prst="line">
            <a:avLst/>
          </a:prstGeom>
          <a:ln w="316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224" name="Group 8"/>
          <p:cNvGrpSpPr/>
          <p:nvPr/>
        </p:nvGrpSpPr>
        <p:grpSpPr>
          <a:xfrm>
            <a:off x="3979440" y="482040"/>
            <a:ext cx="7559280" cy="5148360"/>
            <a:chOff x="3979440" y="482040"/>
            <a:chExt cx="7559280" cy="5148360"/>
          </a:xfrm>
        </p:grpSpPr>
        <p:sp>
          <p:nvSpPr>
            <p:cNvPr id="225" name="CustomShape 9"/>
            <p:cNvSpPr/>
            <p:nvPr/>
          </p:nvSpPr>
          <p:spPr>
            <a:xfrm>
              <a:off x="3979440" y="482040"/>
              <a:ext cx="7559280" cy="5148360"/>
            </a:xfrm>
            <a:prstGeom prst="rect">
              <a:avLst/>
            </a:prstGeom>
            <a:gradFill rotWithShape="0"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/>
            </a:gradFill>
            <a:ln w="76320">
              <a:noFill/>
            </a:ln>
            <a:effectLst>
              <a:outerShdw algn="tl" blurRad="127000" dir="4740526" dist="228470" rotWithShape="0" sx="98000" sy="98000">
                <a:srgbClr val="000000">
                  <a:alpha val="34000"/>
                </a:srgbClr>
              </a:outerShdw>
            </a:effectLst>
            <a:scene3d>
              <a:camera prst="orthographicFront"/>
              <a:lightRig dir="t" rig="threePt"/>
            </a:scene3d>
            <a:sp3d>
              <a:bevelT prst="softRound" w="152400" h="508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26" name="CustomShape 10"/>
            <p:cNvSpPr/>
            <p:nvPr/>
          </p:nvSpPr>
          <p:spPr>
            <a:xfrm>
              <a:off x="4292280" y="812520"/>
              <a:ext cx="6927480" cy="4465800"/>
            </a:xfrm>
            <a:prstGeom prst="rect">
              <a:avLst/>
            </a:prstGeom>
            <a:gradFill rotWithShape="0"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/>
            </a:gradFill>
            <a:ln w="50760">
              <a:solidFill>
                <a:srgbClr val="191919"/>
              </a:solidFill>
            </a:ln>
            <a:effectLst>
              <a:innerShdw blurRad="63500" dir="14100000" dist="88900">
                <a:srgbClr val="000000">
                  <a:alpha val="30000"/>
                </a:srgbClr>
              </a:innerShdw>
            </a:effectLst>
            <a:scene3d>
              <a:camera prst="orthographicFront"/>
              <a:lightRig dir="t" rig="threeP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227" name="CustomShape 11"/>
          <p:cNvSpPr/>
          <p:nvPr/>
        </p:nvSpPr>
        <p:spPr>
          <a:xfrm>
            <a:off x="4455360" y="978120"/>
            <a:ext cx="6615000" cy="4134600"/>
          </a:xfrm>
          <a:prstGeom prst="rect">
            <a:avLst/>
          </a:prstGeom>
          <a:solidFill>
            <a:schemeClr val="bg1"/>
          </a:solidFill>
          <a:ln w="6480"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8" name="Picture 6" descr="Diagram, engineer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4525200" y="1168560"/>
            <a:ext cx="6282360" cy="3847680"/>
          </a:xfrm>
          <a:prstGeom prst="rect">
            <a:avLst/>
          </a:prstGeom>
          <a:ln>
            <a:noFill/>
          </a:ln>
        </p:spPr>
      </p:pic>
      <p:pic>
        <p:nvPicPr>
          <p:cNvPr id="229" name="Picture 68" descr=""/>
          <p:cNvPicPr/>
          <p:nvPr/>
        </p:nvPicPr>
        <p:blipFill>
          <a:blip r:embed="rId3"/>
          <a:srcRect l="0" t="1526" r="0" b="-1526"/>
          <a:stretch/>
        </p:blipFill>
        <p:spPr>
          <a:xfrm>
            <a:off x="0" y="6126480"/>
            <a:ext cx="12191400" cy="742320"/>
          </a:xfrm>
          <a:prstGeom prst="rect">
            <a:avLst/>
          </a:prstGeom>
          <a:ln>
            <a:noFill/>
          </a:ln>
        </p:spPr>
      </p:pic>
      <p:sp>
        <p:nvSpPr>
          <p:cNvPr id="230" name="Line 12"/>
          <p:cNvSpPr/>
          <p:nvPr/>
        </p:nvSpPr>
        <p:spPr>
          <a:xfrm>
            <a:off x="0" y="6128280"/>
            <a:ext cx="12191760" cy="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wipe dir="l"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10000" r="50000" b="9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0" y="2019600"/>
            <a:ext cx="12191400" cy="4105080"/>
          </a:xfrm>
          <a:prstGeom prst="rect">
            <a:avLst/>
          </a:prstGeom>
          <a:gradFill rotWithShape="0"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32" name="Picture 50" descr=""/>
          <p:cNvPicPr/>
          <p:nvPr/>
        </p:nvPicPr>
        <p:blipFill>
          <a:blip r:embed="rId1"/>
          <a:srcRect l="0" t="1526" r="0" b="-1526"/>
          <a:stretch/>
        </p:blipFill>
        <p:spPr>
          <a:xfrm>
            <a:off x="0" y="6126480"/>
            <a:ext cx="12191400" cy="742320"/>
          </a:xfrm>
          <a:prstGeom prst="rect">
            <a:avLst/>
          </a:prstGeom>
          <a:ln>
            <a:noFill/>
          </a:ln>
        </p:spPr>
      </p:pic>
      <p:sp>
        <p:nvSpPr>
          <p:cNvPr id="233" name="Line 2"/>
          <p:cNvSpPr/>
          <p:nvPr/>
        </p:nvSpPr>
        <p:spPr>
          <a:xfrm>
            <a:off x="0" y="6128280"/>
            <a:ext cx="12191760" cy="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Line 3"/>
          <p:cNvSpPr/>
          <p:nvPr/>
        </p:nvSpPr>
        <p:spPr>
          <a:xfrm>
            <a:off x="2417760" y="3528360"/>
            <a:ext cx="8636760" cy="0"/>
          </a:xfrm>
          <a:prstGeom prst="line">
            <a:avLst/>
          </a:prstGeom>
          <a:ln w="316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5" name="CustomShape 4"/>
          <p:cNvSpPr/>
          <p:nvPr/>
        </p:nvSpPr>
        <p:spPr>
          <a:xfrm>
            <a:off x="0" y="0"/>
            <a:ext cx="12191040" cy="6857280"/>
          </a:xfrm>
          <a:prstGeom prst="rect">
            <a:avLst/>
          </a:prstGeom>
          <a:gradFill rotWithShape="0">
            <a:gsLst>
              <a:gs pos="0">
                <a:srgbClr val="eceae7"/>
              </a:gs>
              <a:gs pos="100000">
                <a:srgbClr val="cac6c1"/>
              </a:gs>
            </a:gsLst>
            <a:path path="circle">
              <a:fillToRect l="50000" t="10000" r="50000" b="9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CustomShape 5"/>
          <p:cNvSpPr/>
          <p:nvPr/>
        </p:nvSpPr>
        <p:spPr>
          <a:xfrm>
            <a:off x="0" y="2019600"/>
            <a:ext cx="12191400" cy="4105080"/>
          </a:xfrm>
          <a:prstGeom prst="rect">
            <a:avLst/>
          </a:prstGeom>
          <a:gradFill rotWithShape="0"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CustomShape 6"/>
          <p:cNvSpPr/>
          <p:nvPr/>
        </p:nvSpPr>
        <p:spPr>
          <a:xfrm>
            <a:off x="659160" y="1202400"/>
            <a:ext cx="3000600" cy="214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0" anchor="b">
            <a:normAutofit fontScale="91000"/>
          </a:bodyPr>
          <a:p>
            <a:pPr>
              <a:lnSpc>
                <a:spcPct val="90000"/>
              </a:lnSpc>
            </a:pPr>
            <a:r>
              <a:rPr b="0" lang="en-US" sz="3300" spc="-1" strike="noStrike" cap="all">
                <a:solidFill>
                  <a:srgbClr val="000000"/>
                </a:solidFill>
                <a:latin typeface="Gill Sans MT"/>
              </a:rPr>
              <a:t>DFD Overview for order state Subsystem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238" name="Line 7"/>
          <p:cNvSpPr/>
          <p:nvPr/>
        </p:nvSpPr>
        <p:spPr>
          <a:xfrm>
            <a:off x="659160" y="3528360"/>
            <a:ext cx="2823840" cy="0"/>
          </a:xfrm>
          <a:prstGeom prst="line">
            <a:avLst/>
          </a:prstGeom>
          <a:ln w="316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239" name="Group 8"/>
          <p:cNvGrpSpPr/>
          <p:nvPr/>
        </p:nvGrpSpPr>
        <p:grpSpPr>
          <a:xfrm>
            <a:off x="3979440" y="482040"/>
            <a:ext cx="7559280" cy="5148360"/>
            <a:chOff x="3979440" y="482040"/>
            <a:chExt cx="7559280" cy="5148360"/>
          </a:xfrm>
        </p:grpSpPr>
        <p:sp>
          <p:nvSpPr>
            <p:cNvPr id="240" name="CustomShape 9"/>
            <p:cNvSpPr/>
            <p:nvPr/>
          </p:nvSpPr>
          <p:spPr>
            <a:xfrm>
              <a:off x="3979440" y="482040"/>
              <a:ext cx="7559280" cy="5148360"/>
            </a:xfrm>
            <a:prstGeom prst="rect">
              <a:avLst/>
            </a:prstGeom>
            <a:gradFill rotWithShape="0"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/>
            </a:gradFill>
            <a:ln w="76320">
              <a:noFill/>
            </a:ln>
            <a:effectLst>
              <a:outerShdw algn="tl" blurRad="127000" dir="4740526" dist="228470" rotWithShape="0" sx="98000" sy="98000">
                <a:srgbClr val="000000">
                  <a:alpha val="34000"/>
                </a:srgbClr>
              </a:outerShdw>
            </a:effectLst>
            <a:scene3d>
              <a:camera prst="orthographicFront"/>
              <a:lightRig dir="t" rig="threePt"/>
            </a:scene3d>
            <a:sp3d>
              <a:bevelT prst="softRound" w="152400" h="508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41" name="CustomShape 10"/>
            <p:cNvSpPr/>
            <p:nvPr/>
          </p:nvSpPr>
          <p:spPr>
            <a:xfrm>
              <a:off x="4292280" y="812520"/>
              <a:ext cx="6927480" cy="4465800"/>
            </a:xfrm>
            <a:prstGeom prst="rect">
              <a:avLst/>
            </a:prstGeom>
            <a:gradFill rotWithShape="0"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/>
            </a:gradFill>
            <a:ln w="50760">
              <a:solidFill>
                <a:srgbClr val="191919"/>
              </a:solidFill>
            </a:ln>
            <a:effectLst>
              <a:innerShdw blurRad="63500" dir="14100000" dist="88900">
                <a:srgbClr val="000000">
                  <a:alpha val="30000"/>
                </a:srgbClr>
              </a:innerShdw>
            </a:effectLst>
            <a:scene3d>
              <a:camera prst="orthographicFront"/>
              <a:lightRig dir="t" rig="threeP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242" name="CustomShape 11"/>
          <p:cNvSpPr/>
          <p:nvPr/>
        </p:nvSpPr>
        <p:spPr>
          <a:xfrm>
            <a:off x="4455360" y="978120"/>
            <a:ext cx="6615000" cy="4134600"/>
          </a:xfrm>
          <a:prstGeom prst="rect">
            <a:avLst/>
          </a:prstGeom>
          <a:solidFill>
            <a:schemeClr val="bg1"/>
          </a:solidFill>
          <a:ln w="6480"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43" name="Picture 3" descr="Order state sybsystem"/>
          <p:cNvPicPr/>
          <p:nvPr/>
        </p:nvPicPr>
        <p:blipFill>
          <a:blip r:embed="rId2"/>
          <a:stretch/>
        </p:blipFill>
        <p:spPr>
          <a:xfrm>
            <a:off x="4618440" y="1306080"/>
            <a:ext cx="6282360" cy="3486240"/>
          </a:xfrm>
          <a:prstGeom prst="rect">
            <a:avLst/>
          </a:prstGeom>
          <a:ln>
            <a:noFill/>
          </a:ln>
        </p:spPr>
      </p:pic>
      <p:pic>
        <p:nvPicPr>
          <p:cNvPr id="244" name="Picture 68" descr=""/>
          <p:cNvPicPr/>
          <p:nvPr/>
        </p:nvPicPr>
        <p:blipFill>
          <a:blip r:embed="rId3"/>
          <a:srcRect l="0" t="1526" r="0" b="-1526"/>
          <a:stretch/>
        </p:blipFill>
        <p:spPr>
          <a:xfrm>
            <a:off x="0" y="6126480"/>
            <a:ext cx="12191400" cy="742320"/>
          </a:xfrm>
          <a:prstGeom prst="rect">
            <a:avLst/>
          </a:prstGeom>
          <a:ln>
            <a:noFill/>
          </a:ln>
        </p:spPr>
      </p:pic>
      <p:sp>
        <p:nvSpPr>
          <p:cNvPr id="245" name="Line 12"/>
          <p:cNvSpPr/>
          <p:nvPr/>
        </p:nvSpPr>
        <p:spPr>
          <a:xfrm>
            <a:off x="0" y="6128280"/>
            <a:ext cx="12191760" cy="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wipe dir="l"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10000" r="50000" b="9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0" y="2019600"/>
            <a:ext cx="12191400" cy="4105080"/>
          </a:xfrm>
          <a:prstGeom prst="rect">
            <a:avLst/>
          </a:prstGeom>
          <a:gradFill rotWithShape="0"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47" name="Picture 77" descr=""/>
          <p:cNvPicPr/>
          <p:nvPr/>
        </p:nvPicPr>
        <p:blipFill>
          <a:blip r:embed="rId1"/>
          <a:srcRect l="0" t="1526" r="0" b="-1526"/>
          <a:stretch/>
        </p:blipFill>
        <p:spPr>
          <a:xfrm>
            <a:off x="0" y="6126480"/>
            <a:ext cx="12191400" cy="742320"/>
          </a:xfrm>
          <a:prstGeom prst="rect">
            <a:avLst/>
          </a:prstGeom>
          <a:ln>
            <a:noFill/>
          </a:ln>
        </p:spPr>
      </p:pic>
      <p:sp>
        <p:nvSpPr>
          <p:cNvPr id="248" name="Line 2"/>
          <p:cNvSpPr/>
          <p:nvPr/>
        </p:nvSpPr>
        <p:spPr>
          <a:xfrm>
            <a:off x="0" y="6128280"/>
            <a:ext cx="12191760" cy="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Line 3"/>
          <p:cNvSpPr/>
          <p:nvPr/>
        </p:nvSpPr>
        <p:spPr>
          <a:xfrm>
            <a:off x="2417760" y="3528360"/>
            <a:ext cx="8636760" cy="0"/>
          </a:xfrm>
          <a:prstGeom prst="line">
            <a:avLst/>
          </a:prstGeom>
          <a:ln w="316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0" name="CustomShape 4"/>
          <p:cNvSpPr/>
          <p:nvPr/>
        </p:nvSpPr>
        <p:spPr>
          <a:xfrm>
            <a:off x="0" y="0"/>
            <a:ext cx="12191040" cy="6857280"/>
          </a:xfrm>
          <a:prstGeom prst="rect">
            <a:avLst/>
          </a:prstGeom>
          <a:gradFill rotWithShape="0">
            <a:gsLst>
              <a:gs pos="0">
                <a:srgbClr val="eceae7"/>
              </a:gs>
              <a:gs pos="100000">
                <a:srgbClr val="cac6c1"/>
              </a:gs>
            </a:gsLst>
            <a:path path="circle">
              <a:fillToRect l="50000" t="10000" r="50000" b="9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CustomShape 5"/>
          <p:cNvSpPr/>
          <p:nvPr/>
        </p:nvSpPr>
        <p:spPr>
          <a:xfrm>
            <a:off x="0" y="2019600"/>
            <a:ext cx="12191400" cy="4105080"/>
          </a:xfrm>
          <a:prstGeom prst="rect">
            <a:avLst/>
          </a:prstGeom>
          <a:gradFill rotWithShape="0"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Order details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52" name="CustomShape 6"/>
          <p:cNvSpPr/>
          <p:nvPr/>
        </p:nvSpPr>
        <p:spPr>
          <a:xfrm>
            <a:off x="659160" y="1474920"/>
            <a:ext cx="3000600" cy="186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0" anchor="b">
            <a:normAutofit/>
          </a:bodyPr>
          <a:p>
            <a:pPr>
              <a:lnSpc>
                <a:spcPct val="90000"/>
              </a:lnSpc>
            </a:pPr>
            <a:r>
              <a:rPr b="0" lang="en-US" sz="3300" spc="-1" strike="noStrike" cap="all">
                <a:solidFill>
                  <a:srgbClr val="000000"/>
                </a:solidFill>
                <a:latin typeface="Gill Sans MT"/>
              </a:rPr>
              <a:t>DFD Details of create new order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253" name="Line 7"/>
          <p:cNvSpPr/>
          <p:nvPr/>
        </p:nvSpPr>
        <p:spPr>
          <a:xfrm>
            <a:off x="659160" y="3528360"/>
            <a:ext cx="2823840" cy="0"/>
          </a:xfrm>
          <a:prstGeom prst="line">
            <a:avLst/>
          </a:prstGeom>
          <a:ln w="316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254" name="Group 8"/>
          <p:cNvGrpSpPr/>
          <p:nvPr/>
        </p:nvGrpSpPr>
        <p:grpSpPr>
          <a:xfrm>
            <a:off x="3979440" y="482040"/>
            <a:ext cx="7559280" cy="5148360"/>
            <a:chOff x="3979440" y="482040"/>
            <a:chExt cx="7559280" cy="5148360"/>
          </a:xfrm>
        </p:grpSpPr>
        <p:sp>
          <p:nvSpPr>
            <p:cNvPr id="255" name="CustomShape 9"/>
            <p:cNvSpPr/>
            <p:nvPr/>
          </p:nvSpPr>
          <p:spPr>
            <a:xfrm>
              <a:off x="3979440" y="482040"/>
              <a:ext cx="7559280" cy="5148360"/>
            </a:xfrm>
            <a:prstGeom prst="rect">
              <a:avLst/>
            </a:prstGeom>
            <a:gradFill rotWithShape="0"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/>
            </a:gradFill>
            <a:ln w="76320">
              <a:noFill/>
            </a:ln>
            <a:effectLst>
              <a:outerShdw algn="tl" blurRad="127000" dir="4740526" dist="228470" rotWithShape="0" sx="98000" sy="98000">
                <a:srgbClr val="000000">
                  <a:alpha val="34000"/>
                </a:srgbClr>
              </a:outerShdw>
            </a:effectLst>
            <a:scene3d>
              <a:camera prst="orthographicFront"/>
              <a:lightRig dir="t" rig="threePt"/>
            </a:scene3d>
            <a:sp3d>
              <a:bevelT prst="softRound" w="152400" h="508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56" name="CustomShape 10"/>
            <p:cNvSpPr/>
            <p:nvPr/>
          </p:nvSpPr>
          <p:spPr>
            <a:xfrm>
              <a:off x="4292280" y="812520"/>
              <a:ext cx="6927480" cy="4465800"/>
            </a:xfrm>
            <a:prstGeom prst="rect">
              <a:avLst/>
            </a:prstGeom>
            <a:gradFill rotWithShape="0"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/>
            </a:gradFill>
            <a:ln w="50760">
              <a:solidFill>
                <a:srgbClr val="191919"/>
              </a:solidFill>
            </a:ln>
            <a:effectLst>
              <a:innerShdw blurRad="63500" dir="14100000" dist="88900">
                <a:srgbClr val="000000">
                  <a:alpha val="30000"/>
                </a:srgbClr>
              </a:innerShdw>
            </a:effectLst>
            <a:scene3d>
              <a:camera prst="orthographicFront"/>
              <a:lightRig dir="t" rig="threeP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257" name="CustomShape 11"/>
          <p:cNvSpPr/>
          <p:nvPr/>
        </p:nvSpPr>
        <p:spPr>
          <a:xfrm>
            <a:off x="4455360" y="978120"/>
            <a:ext cx="6615000" cy="4134600"/>
          </a:xfrm>
          <a:prstGeom prst="rect">
            <a:avLst/>
          </a:prstGeom>
          <a:solidFill>
            <a:schemeClr val="bg1"/>
          </a:solidFill>
          <a:ln w="6480"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8" name="Picture 4" descr="Diagram&#10;&#10;Description automatically generated"/>
          <p:cNvPicPr/>
          <p:nvPr/>
        </p:nvPicPr>
        <p:blipFill>
          <a:blip r:embed="rId2"/>
          <a:stretch/>
        </p:blipFill>
        <p:spPr>
          <a:xfrm>
            <a:off x="4662000" y="1136520"/>
            <a:ext cx="6188400" cy="3975840"/>
          </a:xfrm>
          <a:prstGeom prst="rect">
            <a:avLst/>
          </a:prstGeom>
          <a:ln>
            <a:noFill/>
          </a:ln>
        </p:spPr>
      </p:pic>
      <p:pic>
        <p:nvPicPr>
          <p:cNvPr id="259" name="Picture 95" descr=""/>
          <p:cNvPicPr/>
          <p:nvPr/>
        </p:nvPicPr>
        <p:blipFill>
          <a:blip r:embed="rId3"/>
          <a:srcRect l="0" t="1526" r="0" b="-1526"/>
          <a:stretch/>
        </p:blipFill>
        <p:spPr>
          <a:xfrm>
            <a:off x="0" y="6126480"/>
            <a:ext cx="12191400" cy="742320"/>
          </a:xfrm>
          <a:prstGeom prst="rect">
            <a:avLst/>
          </a:prstGeom>
          <a:ln>
            <a:noFill/>
          </a:ln>
        </p:spPr>
      </p:pic>
      <p:sp>
        <p:nvSpPr>
          <p:cNvPr id="260" name="Line 12"/>
          <p:cNvSpPr/>
          <p:nvPr/>
        </p:nvSpPr>
        <p:spPr>
          <a:xfrm>
            <a:off x="0" y="6128280"/>
            <a:ext cx="12191760" cy="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13"/>
          <p:cNvSpPr/>
          <p:nvPr/>
        </p:nvSpPr>
        <p:spPr>
          <a:xfrm>
            <a:off x="6985440" y="3967920"/>
            <a:ext cx="1554120" cy="23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050" spc="-1" strike="noStrike">
                <a:latin typeface="Arial"/>
              </a:rPr>
              <a:t>Order </a:t>
            </a:r>
            <a:r>
              <a:rPr b="0" lang="en-US" sz="1000" spc="-1" strike="noStrike">
                <a:latin typeface="Arial"/>
              </a:rPr>
              <a:t>details</a:t>
            </a:r>
            <a:endParaRPr b="0" lang="en-US" sz="10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ceae7"/>
            </a:gs>
            <a:gs pos="100000">
              <a:srgbClr val="cac6c1"/>
            </a:gs>
          </a:gsLst>
          <a:path path="circle">
            <a:fillToRect l="50000" t="10000" r="50000" b="9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0" y="2019600"/>
            <a:ext cx="12191400" cy="4105080"/>
          </a:xfrm>
          <a:prstGeom prst="rect">
            <a:avLst/>
          </a:prstGeom>
          <a:gradFill rotWithShape="0"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3" name="Picture 131" descr=""/>
          <p:cNvPicPr/>
          <p:nvPr/>
        </p:nvPicPr>
        <p:blipFill>
          <a:blip r:embed="rId1"/>
          <a:srcRect l="0" t="1526" r="0" b="-1526"/>
          <a:stretch/>
        </p:blipFill>
        <p:spPr>
          <a:xfrm>
            <a:off x="0" y="6126480"/>
            <a:ext cx="12191400" cy="742320"/>
          </a:xfrm>
          <a:prstGeom prst="rect">
            <a:avLst/>
          </a:prstGeom>
          <a:ln>
            <a:noFill/>
          </a:ln>
        </p:spPr>
      </p:pic>
      <p:sp>
        <p:nvSpPr>
          <p:cNvPr id="264" name="Line 2"/>
          <p:cNvSpPr/>
          <p:nvPr/>
        </p:nvSpPr>
        <p:spPr>
          <a:xfrm>
            <a:off x="0" y="6128280"/>
            <a:ext cx="12191760" cy="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Line 3"/>
          <p:cNvSpPr/>
          <p:nvPr/>
        </p:nvSpPr>
        <p:spPr>
          <a:xfrm>
            <a:off x="2417760" y="3528360"/>
            <a:ext cx="8636760" cy="0"/>
          </a:xfrm>
          <a:prstGeom prst="line">
            <a:avLst/>
          </a:prstGeom>
          <a:ln w="316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" name="CustomShape 4"/>
          <p:cNvSpPr/>
          <p:nvPr/>
        </p:nvSpPr>
        <p:spPr>
          <a:xfrm>
            <a:off x="0" y="0"/>
            <a:ext cx="12191040" cy="6857280"/>
          </a:xfrm>
          <a:prstGeom prst="rect">
            <a:avLst/>
          </a:prstGeom>
          <a:gradFill rotWithShape="0">
            <a:gsLst>
              <a:gs pos="0">
                <a:srgbClr val="eceae7"/>
              </a:gs>
              <a:gs pos="100000">
                <a:srgbClr val="cac6c1"/>
              </a:gs>
            </a:gsLst>
            <a:path path="circle">
              <a:fillToRect l="50000" t="10000" r="50000" b="9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CustomShape 5"/>
          <p:cNvSpPr/>
          <p:nvPr/>
        </p:nvSpPr>
        <p:spPr>
          <a:xfrm>
            <a:off x="0" y="2019600"/>
            <a:ext cx="12191400" cy="4105080"/>
          </a:xfrm>
          <a:prstGeom prst="rect">
            <a:avLst/>
          </a:prstGeom>
          <a:gradFill rotWithShape="0"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CustomShape 6"/>
          <p:cNvSpPr/>
          <p:nvPr/>
        </p:nvSpPr>
        <p:spPr>
          <a:xfrm>
            <a:off x="659160" y="1474920"/>
            <a:ext cx="2823120" cy="186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0" anchor="b">
            <a:normAutofit fontScale="74000"/>
          </a:bodyPr>
          <a:p>
            <a:pPr>
              <a:lnSpc>
                <a:spcPct val="90000"/>
              </a:lnSpc>
            </a:pPr>
            <a:r>
              <a:rPr b="0" lang="en-US" sz="3300" spc="-1" strike="noStrike" cap="all">
                <a:solidFill>
                  <a:srgbClr val="000000"/>
                </a:solidFill>
                <a:latin typeface="Gill Sans MT"/>
              </a:rPr>
              <a:t>DFD Details of create new account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269" name="Line 7"/>
          <p:cNvSpPr/>
          <p:nvPr/>
        </p:nvSpPr>
        <p:spPr>
          <a:xfrm>
            <a:off x="659160" y="3528360"/>
            <a:ext cx="2823840" cy="0"/>
          </a:xfrm>
          <a:prstGeom prst="line">
            <a:avLst/>
          </a:prstGeom>
          <a:ln w="316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270" name="Group 8"/>
          <p:cNvGrpSpPr/>
          <p:nvPr/>
        </p:nvGrpSpPr>
        <p:grpSpPr>
          <a:xfrm>
            <a:off x="3979440" y="482040"/>
            <a:ext cx="7559280" cy="5148360"/>
            <a:chOff x="3979440" y="482040"/>
            <a:chExt cx="7559280" cy="5148360"/>
          </a:xfrm>
        </p:grpSpPr>
        <p:sp>
          <p:nvSpPr>
            <p:cNvPr id="271" name="CustomShape 9"/>
            <p:cNvSpPr/>
            <p:nvPr/>
          </p:nvSpPr>
          <p:spPr>
            <a:xfrm>
              <a:off x="3979440" y="482040"/>
              <a:ext cx="7559280" cy="5148360"/>
            </a:xfrm>
            <a:prstGeom prst="rect">
              <a:avLst/>
            </a:prstGeom>
            <a:gradFill rotWithShape="0"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/>
            </a:gradFill>
            <a:ln w="76320">
              <a:noFill/>
            </a:ln>
            <a:effectLst>
              <a:outerShdw algn="tl" blurRad="127000" dir="4740526" dist="228470" rotWithShape="0" sx="98000" sy="98000">
                <a:srgbClr val="000000">
                  <a:alpha val="34000"/>
                </a:srgbClr>
              </a:outerShdw>
            </a:effectLst>
            <a:scene3d>
              <a:camera prst="orthographicFront"/>
              <a:lightRig dir="t" rig="threePt"/>
            </a:scene3d>
            <a:sp3d>
              <a:bevelT prst="softRound" w="152400" h="508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72" name="CustomShape 10"/>
            <p:cNvSpPr/>
            <p:nvPr/>
          </p:nvSpPr>
          <p:spPr>
            <a:xfrm>
              <a:off x="4292280" y="812520"/>
              <a:ext cx="6927480" cy="4465800"/>
            </a:xfrm>
            <a:prstGeom prst="rect">
              <a:avLst/>
            </a:prstGeom>
            <a:gradFill rotWithShape="0"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/>
            </a:gradFill>
            <a:ln w="50760">
              <a:solidFill>
                <a:srgbClr val="191919"/>
              </a:solidFill>
            </a:ln>
            <a:effectLst>
              <a:innerShdw blurRad="63500" dir="14100000" dist="88900">
                <a:srgbClr val="000000">
                  <a:alpha val="30000"/>
                </a:srgbClr>
              </a:innerShdw>
            </a:effectLst>
            <a:scene3d>
              <a:camera prst="orthographicFront"/>
              <a:lightRig dir="t" rig="threeP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273" name="CustomShape 11"/>
          <p:cNvSpPr/>
          <p:nvPr/>
        </p:nvSpPr>
        <p:spPr>
          <a:xfrm>
            <a:off x="4455360" y="978120"/>
            <a:ext cx="6615000" cy="4134600"/>
          </a:xfrm>
          <a:prstGeom prst="rect">
            <a:avLst/>
          </a:prstGeom>
          <a:solidFill>
            <a:schemeClr val="bg1"/>
          </a:solidFill>
          <a:ln w="6480"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4" name="Picture 3" descr="Diagram&#10;&#10;Description automatically generated"/>
          <p:cNvPicPr/>
          <p:nvPr/>
        </p:nvPicPr>
        <p:blipFill>
          <a:blip r:embed="rId2"/>
          <a:stretch/>
        </p:blipFill>
        <p:spPr>
          <a:xfrm>
            <a:off x="4673520" y="1116360"/>
            <a:ext cx="6281640" cy="3865320"/>
          </a:xfrm>
          <a:prstGeom prst="rect">
            <a:avLst/>
          </a:prstGeom>
          <a:ln>
            <a:noFill/>
          </a:ln>
        </p:spPr>
      </p:pic>
      <p:pic>
        <p:nvPicPr>
          <p:cNvPr id="275" name="Picture 149" descr=""/>
          <p:cNvPicPr/>
          <p:nvPr/>
        </p:nvPicPr>
        <p:blipFill>
          <a:blip r:embed="rId3"/>
          <a:srcRect l="0" t="1526" r="0" b="-1526"/>
          <a:stretch/>
        </p:blipFill>
        <p:spPr>
          <a:xfrm>
            <a:off x="0" y="6126480"/>
            <a:ext cx="12191400" cy="742320"/>
          </a:xfrm>
          <a:prstGeom prst="rect">
            <a:avLst/>
          </a:prstGeom>
          <a:ln>
            <a:noFill/>
          </a:ln>
        </p:spPr>
      </p:pic>
      <p:sp>
        <p:nvSpPr>
          <p:cNvPr id="276" name="Line 12"/>
          <p:cNvSpPr/>
          <p:nvPr/>
        </p:nvSpPr>
        <p:spPr>
          <a:xfrm>
            <a:off x="0" y="6128280"/>
            <a:ext cx="12191760" cy="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wipe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Application>LibreOffice/6.4.6.2$Linux_X86_64 LibreOffice_project/40$Build-2</Application>
  <Words>618</Words>
  <Paragraphs>163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2020-12-25T19:52:06Z</dcterms:created>
  <dc:creator>mohamed170738@feng.bu.edu.eg</dc:creator>
  <dc:description/>
  <dc:language>en-US</dc:language>
  <cp:lastModifiedBy/>
  <dcterms:modified xsi:type="dcterms:W3CDTF">2020-12-29T13:58:40Z</dcterms:modified>
  <cp:revision>3</cp:revision>
  <dc:subject/>
  <dc:title>Online Food Ordering System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20</vt:i4>
  </property>
</Properties>
</file>